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"/>
  </p:notesMasterIdLst>
  <p:sldIdLst>
    <p:sldId id="262" r:id="rId2"/>
    <p:sldId id="266" r:id="rId3"/>
    <p:sldId id="269" r:id="rId4"/>
    <p:sldId id="268" r:id="rId5"/>
    <p:sldId id="267" r:id="rId6"/>
    <p:sldId id="272" r:id="rId7"/>
    <p:sldId id="275" r:id="rId8"/>
    <p:sldId id="276" r:id="rId9"/>
    <p:sldId id="277" r:id="rId10"/>
    <p:sldId id="278" r:id="rId11"/>
    <p:sldId id="279" r:id="rId12"/>
    <p:sldId id="302" r:id="rId13"/>
    <p:sldId id="280" r:id="rId14"/>
    <p:sldId id="281" r:id="rId15"/>
    <p:sldId id="283" r:id="rId16"/>
    <p:sldId id="285" r:id="rId17"/>
    <p:sldId id="284" r:id="rId18"/>
    <p:sldId id="286" r:id="rId19"/>
    <p:sldId id="287" r:id="rId20"/>
    <p:sldId id="303" r:id="rId21"/>
    <p:sldId id="304" r:id="rId22"/>
    <p:sldId id="288" r:id="rId23"/>
    <p:sldId id="305" r:id="rId24"/>
    <p:sldId id="307" r:id="rId25"/>
    <p:sldId id="289" r:id="rId26"/>
    <p:sldId id="273" r:id="rId27"/>
    <p:sldId id="290" r:id="rId28"/>
    <p:sldId id="308" r:id="rId29"/>
    <p:sldId id="291" r:id="rId30"/>
    <p:sldId id="292" r:id="rId31"/>
    <p:sldId id="301" r:id="rId32"/>
    <p:sldId id="293" r:id="rId33"/>
    <p:sldId id="294" r:id="rId34"/>
    <p:sldId id="295" r:id="rId35"/>
    <p:sldId id="296" r:id="rId36"/>
    <p:sldId id="300" r:id="rId37"/>
    <p:sldId id="297" r:id="rId38"/>
    <p:sldId id="298" r:id="rId39"/>
    <p:sldId id="309" r:id="rId40"/>
    <p:sldId id="310" r:id="rId41"/>
    <p:sldId id="311" r:id="rId42"/>
    <p:sldId id="312" r:id="rId43"/>
    <p:sldId id="313" r:id="rId44"/>
    <p:sldId id="314" r:id="rId45"/>
    <p:sldId id="315" r:id="rId46"/>
    <p:sldId id="316" r:id="rId47"/>
    <p:sldId id="317" r:id="rId48"/>
    <p:sldId id="319" r:id="rId49"/>
    <p:sldId id="320" r:id="rId50"/>
    <p:sldId id="322" r:id="rId51"/>
    <p:sldId id="333" r:id="rId52"/>
    <p:sldId id="323" r:id="rId53"/>
    <p:sldId id="326" r:id="rId54"/>
    <p:sldId id="324" r:id="rId55"/>
    <p:sldId id="325" r:id="rId56"/>
    <p:sldId id="327" r:id="rId57"/>
    <p:sldId id="330" r:id="rId58"/>
    <p:sldId id="331" r:id="rId59"/>
    <p:sldId id="334" r:id="rId60"/>
    <p:sldId id="336" r:id="rId61"/>
    <p:sldId id="335" r:id="rId62"/>
    <p:sldId id="337" r:id="rId63"/>
    <p:sldId id="338" r:id="rId64"/>
    <p:sldId id="299" r:id="rId65"/>
    <p:sldId id="346" r:id="rId66"/>
    <p:sldId id="339" r:id="rId67"/>
    <p:sldId id="340" r:id="rId68"/>
    <p:sldId id="345" r:id="rId69"/>
    <p:sldId id="348" r:id="rId70"/>
    <p:sldId id="349" r:id="rId71"/>
    <p:sldId id="350" r:id="rId72"/>
    <p:sldId id="351" r:id="rId73"/>
    <p:sldId id="352" r:id="rId74"/>
    <p:sldId id="353" r:id="rId75"/>
    <p:sldId id="354" r:id="rId76"/>
    <p:sldId id="355" r:id="rId77"/>
    <p:sldId id="356" r:id="rId78"/>
    <p:sldId id="357" r:id="rId79"/>
    <p:sldId id="358" r:id="rId80"/>
    <p:sldId id="359" r:id="rId81"/>
    <p:sldId id="360" r:id="rId82"/>
    <p:sldId id="361" r:id="rId83"/>
    <p:sldId id="362" r:id="rId84"/>
    <p:sldId id="363" r:id="rId85"/>
    <p:sldId id="364" r:id="rId86"/>
    <p:sldId id="365" r:id="rId87"/>
    <p:sldId id="366" r:id="rId88"/>
    <p:sldId id="367" r:id="rId89"/>
    <p:sldId id="368" r:id="rId90"/>
    <p:sldId id="369" r:id="rId91"/>
    <p:sldId id="370" r:id="rId92"/>
    <p:sldId id="371" r:id="rId93"/>
    <p:sldId id="372" r:id="rId94"/>
    <p:sldId id="373" r:id="rId95"/>
    <p:sldId id="374" r:id="rId96"/>
    <p:sldId id="375" r:id="rId97"/>
    <p:sldId id="377" r:id="rId98"/>
    <p:sldId id="379" r:id="rId99"/>
    <p:sldId id="380" r:id="rId100"/>
    <p:sldId id="381" r:id="rId101"/>
    <p:sldId id="376" r:id="rId10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oijin seo" initials="cs" lastIdx="1" clrIdx="0">
    <p:extLst>
      <p:ext uri="{19B8F6BF-5375-455C-9EA6-DF929625EA0E}">
        <p15:presenceInfo xmlns:p15="http://schemas.microsoft.com/office/powerpoint/2012/main" userId="choijin se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322D37-570C-AE5D-7195-3C7D75437088}" v="1377" dt="2021-02-18T10:34:47.906"/>
    <p1510:client id="{1C5520B9-BF69-212C-E1B5-E095F6F7F979}" v="2497" dt="2021-02-15T10:52:59.128"/>
    <p1510:client id="{1C7B234B-8089-3218-991B-AA8F16825FF2}" v="16" dt="2021-02-05T06:04:37.168"/>
    <p1510:client id="{2073ED5D-0FA5-8C0D-59DB-4E85036D78EB}" v="40" dt="2021-02-09T00:12:21.465"/>
    <p1510:client id="{2DEBEEC6-B5EA-B65D-A5AF-7EDB49046DC4}" v="16" dt="2021-01-29T10:11:00.899"/>
    <p1510:client id="{31290650-34E7-F6A2-6A1A-76364817B142}" v="145" dt="2021-02-10T01:09:43.807"/>
    <p1510:client id="{3264136C-EF0E-7949-681B-2A01E2B6E7FE}" v="455" dt="2021-01-29T06:09:54.390"/>
    <p1510:client id="{376BAC6C-BF41-7456-268C-8FD2CEF4EDE6}" v="4" dt="2021-02-16T08:09:45.742"/>
    <p1510:client id="{4E89FFD0-80D5-C264-D5A1-ADAC9CBE6B9A}" v="206" dt="2021-02-09T15:06:16.110"/>
    <p1510:client id="{5827E204-2887-9BA3-B48C-8BD7891E0B8B}" v="1103" dt="2021-02-17T00:43:53.958"/>
    <p1510:client id="{64BF3716-9DA1-94A1-DD36-C5C64272BCF4}" v="387" dt="2021-02-10T08:13:12.274"/>
    <p1510:client id="{6E13247F-A7AC-0B7E-431E-15D1EC07895A}" v="2360" dt="2021-02-16T11:00:49.805"/>
    <p1510:client id="{75941F89-B2E2-3291-ED9C-4BFF994B3AAB}" v="787" dt="2021-01-28T05:12:20.794"/>
    <p1510:client id="{75D4B432-9886-F733-B05D-A979611C405D}" v="538" dt="2021-02-16T06:34:11.203"/>
    <p1510:client id="{7EFF4248-67D9-4354-FE8D-E780B94ED38C}" v="981" dt="2021-02-08T16:10:53.266"/>
    <p1510:client id="{8841ACCA-9BB5-DF32-17F7-4A1260BE3C17}" v="38" dt="2021-02-09T12:22:27.596"/>
    <p1510:client id="{9B8CB30E-4A19-7381-15B2-1F21E24C21EC}" v="3088" dt="2021-02-09T08:56:31.091"/>
    <p1510:client id="{A38015D2-40BB-4B7D-3146-048CA632187E}" v="8" dt="2021-01-29T00:32:57.332"/>
    <p1510:client id="{A45C5550-E6DE-9EEA-7D0A-F7536299DE3D}" v="67" dt="2021-02-05T01:41:58.978"/>
    <p1510:client id="{A90C897D-2FC1-A4DF-117F-2D72A6F8FB4A}" v="412" dt="2021-02-10T07:00:35.847"/>
    <p1510:client id="{AF432261-1298-BBA6-2E70-70615EF987BF}" v="365" dt="2021-02-05T03:53:27.109"/>
    <p1510:client id="{B47EEF52-0A33-9CC9-F102-293DB79B044B}" v="92" dt="2021-02-10T08:37:25.741"/>
    <p1510:client id="{B83667F3-8901-16EF-8B9C-8BE5A484A57C}" v="482" dt="2021-02-08T08:53:45.667"/>
    <p1510:client id="{CBB7D9BF-52E9-63B5-81CB-E88CDD27BA95}" v="1516" dt="2021-02-01T11:07:27.233"/>
    <p1510:client id="{CBC05A18-80ED-2355-9664-C9DFF40EE3F3}" v="2739" dt="2021-02-16T04:40:20.103"/>
    <p1510:client id="{CBFD0CCB-52A1-18B9-9734-966EC3A1B64C}" v="2693" dt="2021-01-28T02:39:18.535"/>
    <p1510:client id="{D116E993-85A5-4033-A5DD-517A63FFD085}" v="963" dt="2021-02-05T08:11:57.622"/>
    <p1510:client id="{DFEF72FB-ADD0-CC78-26AA-F024AE53836E}" v="1810" dt="2021-02-02T07:32:42.545"/>
    <p1510:client id="{E3A3FB3A-DC58-0C8C-8B06-E95CBE40884C}" v="742" dt="2021-02-10T04:54:16.236"/>
    <p1510:client id="{F541FD65-04F3-081A-DFFB-BE8CA00A1020}" v="8" dt="2021-02-05T02:23:45.907"/>
    <p1510:client id="{F5A89F24-B47F-E885-5103-76A16B395D7D}" v="713" dt="2021-01-29T02:36:30.729"/>
    <p1510:client id="{FDC832EE-629E-4747-9C56-CF0E994FE00D}" v="237" dt="2021-01-28T19:32:21.5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microsoft.com/office/2015/10/relationships/revisionInfo" Target="revisionInfo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FA983E-CDD0-486C-97A7-7570C431AEEC}" type="datetimeFigureOut">
              <a:rPr lang="en-US" altLang="ko-KR"/>
              <a:t>2/18/2021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581464-65D9-4D84-8ABD-01712B3F4E83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751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6E87F-228F-44B2-B4EE-9BD47B249A9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997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8077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05740" y="165629"/>
            <a:ext cx="11757660" cy="700498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rPr lang="en-US" altLang="ko-KR"/>
              <a:t>Title Test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146052"/>
          </a:xfrm>
        </p:spPr>
        <p:txBody>
          <a:bodyPr/>
          <a:lstStyle>
            <a:lvl1pPr marL="228600" indent="-228600">
              <a:lnSpc>
                <a:spcPct val="140000"/>
              </a:lnSpc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</a:defRPr>
            </a:lvl1pPr>
            <a:lvl2pPr marL="576000" indent="-228600">
              <a:lnSpc>
                <a:spcPct val="14000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4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</p:txBody>
      </p:sp>
      <p:sp>
        <p:nvSpPr>
          <p:cNvPr id="7" name="직사각형 6"/>
          <p:cNvSpPr/>
          <p:nvPr userDrawn="1"/>
        </p:nvSpPr>
        <p:spPr>
          <a:xfrm>
            <a:off x="3712" y="6457520"/>
            <a:ext cx="12192000" cy="4004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9258790" y="6550276"/>
            <a:ext cx="2480717" cy="2075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300">
                <a:solidFill>
                  <a:schemeClr val="bg1"/>
                </a:solidFill>
                <a:latin typeface="+mn-lt"/>
                <a:cs typeface="lato" panose="020F0502020204030203" pitchFamily="34" charset="0"/>
              </a:rPr>
              <a:t> Changwon National</a:t>
            </a:r>
            <a:r>
              <a:rPr lang="en-US" altLang="ko-KR" sz="1300" baseline="0">
                <a:solidFill>
                  <a:schemeClr val="bg1"/>
                </a:solidFill>
                <a:latin typeface="+mn-lt"/>
                <a:cs typeface="lato" panose="020F0502020204030203" pitchFamily="34" charset="0"/>
              </a:rPr>
              <a:t> University</a:t>
            </a:r>
            <a:endParaRPr lang="ko-KR" altLang="en-US" sz="1300">
              <a:solidFill>
                <a:schemeClr val="bg1"/>
              </a:solidFill>
              <a:latin typeface="+mn-lt"/>
              <a:cs typeface="lato" panose="020F0502020204030203" pitchFamily="34" charset="0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45621" y="6557732"/>
            <a:ext cx="5993100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altLang="ko-KR" sz="1300" err="1">
                <a:solidFill>
                  <a:schemeClr val="bg1"/>
                </a:solidFill>
                <a:latin typeface="+mn-lt"/>
              </a:rPr>
              <a:t>Jinseo</a:t>
            </a:r>
            <a:r>
              <a:rPr lang="en-US" altLang="ko-KR" sz="1300">
                <a:solidFill>
                  <a:schemeClr val="bg1"/>
                </a:solidFill>
                <a:latin typeface="+mn-lt"/>
              </a:rPr>
              <a:t> Choi</a:t>
            </a:r>
          </a:p>
        </p:txBody>
      </p:sp>
      <p:cxnSp>
        <p:nvCxnSpPr>
          <p:cNvPr id="12" name="Shape 60"/>
          <p:cNvCxnSpPr/>
          <p:nvPr userDrawn="1"/>
        </p:nvCxnSpPr>
        <p:spPr>
          <a:xfrm>
            <a:off x="205740" y="797547"/>
            <a:ext cx="11757660" cy="0"/>
          </a:xfrm>
          <a:prstGeom prst="straightConnector1">
            <a:avLst/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직선 연결선 4"/>
          <p:cNvCxnSpPr/>
          <p:nvPr userDrawn="1"/>
        </p:nvCxnSpPr>
        <p:spPr>
          <a:xfrm>
            <a:off x="11639490" y="6503723"/>
            <a:ext cx="0" cy="2964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11720373" y="6465657"/>
            <a:ext cx="44324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765CECA1-5C9B-4693-A1BD-3F65156FCD0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058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CECA1-5C9B-4693-A1BD-3F65156FC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28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mirror.kakao.com/ubuntu-releases/bionic/ubuntu-18.04.5-desktop-amd64.iso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oogle.com/url?sa=t&amp;rct=j&amp;q=&amp;esrc=s&amp;source=web&amp;cd=&amp;cad=rja&amp;uact=8&amp;ved=2ahUKEwj_mK-HyL3uAhVEzmEKHeVTBnEQFjAAegQIBBAC&amp;url=http%3A%2F%2Fborecraft.com%2Ffiles%2FPM951dt.pdf&amp;usg=AOvVaw0ZX2WDqMKPJadfSjsY4Efn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xboe/fio" TargetMode="Externa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hyperlink" Target="https://www.kernel.org/doc/html/latest/block/bfq-iosched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24600" y="1749890"/>
            <a:ext cx="9342800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3600" b="1">
                <a:solidFill>
                  <a:schemeClr val="accent5"/>
                </a:solidFill>
                <a:latin typeface="roboto"/>
                <a:ea typeface="roboto"/>
              </a:rPr>
              <a:t>Resource control using </a:t>
            </a:r>
            <a:r>
              <a:rPr lang="en-US" altLang="ko-KR" sz="3600" b="1" err="1">
                <a:solidFill>
                  <a:schemeClr val="accent5"/>
                </a:solidFill>
                <a:latin typeface="roboto"/>
                <a:ea typeface="roboto"/>
              </a:rPr>
              <a:t>Cgroup</a:t>
            </a:r>
            <a:r>
              <a:rPr lang="en-US" altLang="ko-KR" sz="3600" b="1">
                <a:solidFill>
                  <a:schemeClr val="accent5"/>
                </a:solidFill>
                <a:latin typeface="roboto"/>
                <a:ea typeface="roboto"/>
              </a:rPr>
              <a:t> interface</a:t>
            </a:r>
            <a:endParaRPr lang="ko-KR" altLang="en-US">
              <a:solidFill>
                <a:schemeClr val="accent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9140" y="3499502"/>
            <a:ext cx="10688956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200" b="1" err="1">
                <a:solidFill>
                  <a:schemeClr val="accent5"/>
                </a:solidFill>
                <a:latin typeface="lato"/>
                <a:ea typeface="lato"/>
                <a:cs typeface="lato"/>
              </a:rPr>
              <a:t>Jinseo</a:t>
            </a:r>
            <a:r>
              <a:rPr lang="en-US" altLang="ko-KR" sz="2200" b="1">
                <a:solidFill>
                  <a:schemeClr val="accent5"/>
                </a:solidFill>
                <a:latin typeface="lato"/>
                <a:ea typeface="lato"/>
                <a:cs typeface="lato"/>
              </a:rPr>
              <a:t> Choi</a:t>
            </a:r>
            <a:endParaRPr lang="en-US" altLang="ko-KR" sz="2200" b="1">
              <a:solidFill>
                <a:schemeClr val="accent5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17048" y="5287592"/>
            <a:ext cx="6149341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ko-KR" sz="240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CHANGWON NATIONAL UNIVERSITY</a:t>
            </a: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6003642" y="517375"/>
            <a:ext cx="184731" cy="35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30153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latinLnBrk="0"/>
            <a:endParaRPr lang="en-US" altLang="ko-KR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643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FAAB7A-7E0F-4A07-ABCE-CEA8358E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/>
              <a:t>하위그룹</a:t>
            </a:r>
            <a:r>
              <a:rPr lang="ko-KR" altLang="en-US"/>
              <a:t> 생성(2/</a:t>
            </a:r>
            <a:r>
              <a:rPr lang="en-US" altLang="ko-KR"/>
              <a:t>4</a:t>
            </a:r>
            <a:r>
              <a:rPr lang="ko-KR" altLang="en-US"/>
              <a:t>)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FC0A1-D8A9-4893-9A50-178756001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생성된 하위그룹 디렉터리에 동일한 서브시스템 파일이 생성</a:t>
            </a:r>
          </a:p>
          <a:p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하위그룹의 'tasks'파일에는 어떤 Tid도 속해있지 않음</a:t>
            </a:r>
          </a:p>
          <a:p>
            <a:r>
              <a:rPr lang="ko-KR" altLang="en-US">
                <a:ea typeface="+mn-lt"/>
                <a:cs typeface="+mn-lt"/>
              </a:rPr>
              <a:t>사용자는 'tasks'파일에 Tid(Pid)를 추가하여 임의의 프로세스를 하위그룹에 소속가능 </a:t>
            </a:r>
          </a:p>
          <a:p>
            <a:r>
              <a:rPr lang="ko-KR" altLang="en-US">
                <a:ea typeface="+mn-lt"/>
                <a:cs typeface="+mn-lt"/>
              </a:rPr>
              <a:t>현재 shell의 Pid를 하위 그룹에 소속(현재 터미널 경로: /cgroup_tmp/test)</a:t>
            </a:r>
          </a:p>
          <a:p>
            <a:pPr marL="575945" lvl="1"/>
            <a:r>
              <a:rPr lang="ko-KR" altLang="en-US">
                <a:solidFill>
                  <a:schemeClr val="accent5"/>
                </a:solidFill>
                <a:ea typeface="+mn-lt"/>
                <a:cs typeface="+mn-lt"/>
              </a:rPr>
              <a:t>echo $$</a:t>
            </a:r>
            <a:r>
              <a:rPr lang="ko-KR" altLang="en-US">
                <a:ea typeface="+mn-lt"/>
                <a:cs typeface="+mn-lt"/>
              </a:rPr>
              <a:t> -&gt; 3130(현재 실행중인 shell의 Pid)</a:t>
            </a:r>
          </a:p>
          <a:p>
            <a:pPr marL="575945" lvl="1"/>
            <a:r>
              <a:rPr lang="ko-KR" altLang="en-US">
                <a:solidFill>
                  <a:schemeClr val="accent5"/>
                </a:solidFill>
                <a:ea typeface="+mn-lt"/>
                <a:cs typeface="+mn-lt"/>
              </a:rPr>
              <a:t>echo $$ &gt; tasks</a:t>
            </a:r>
            <a:r>
              <a:rPr lang="ko-KR" altLang="en-US">
                <a:ea typeface="+mn-lt"/>
                <a:cs typeface="+mn-lt"/>
              </a:rPr>
              <a:t>(shell의 Tid값을 /test 디렉터리 하위 tasks파일에 작성)</a:t>
            </a:r>
          </a:p>
          <a:p>
            <a:pPr marL="575945" lvl="1"/>
            <a:r>
              <a:rPr lang="ko-KR" altLang="en-US">
                <a:ea typeface="+mn-lt"/>
                <a:cs typeface="+mn-lt"/>
              </a:rPr>
              <a:t>echo: 지정한 문자열을 shell에 출력하는 명령어</a:t>
            </a:r>
          </a:p>
          <a:p>
            <a:pPr marL="575945" lvl="1"/>
            <a:r>
              <a:rPr lang="ko-KR" altLang="en-US">
                <a:ea typeface="+mn-lt"/>
                <a:cs typeface="+mn-lt"/>
              </a:rPr>
              <a:t>'[명령어] &gt; [파일명]': 왼쪽 명령어의 실행결과를 오른쪽 파일에 출력(작성)하는 명령어</a:t>
            </a: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endParaRPr lang="ko-KR" alt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 altLang="ko-KR">
              <a:ea typeface="+mn-lt"/>
              <a:cs typeface="+mn-lt"/>
            </a:endParaRPr>
          </a:p>
          <a:p>
            <a:pPr>
              <a:buFont typeface="Wingdings"/>
              <a:buChar char="§"/>
            </a:pPr>
            <a:endParaRPr lang="ko-KR" altLang="en-US">
              <a:ea typeface="+mn-lt"/>
              <a:cs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578B2-7394-4A6B-9B78-7F7B1871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12274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007D9D41-766B-48BA-B532-2722914B5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dirty="0" err="1"/>
              <a:t>GroupA의</a:t>
            </a:r>
            <a:r>
              <a:rPr lang="ko-KR" altLang="en-US" dirty="0"/>
              <a:t> 가중치를 1000으로 지정, 각 그룹별 가중치 값의 차가 31이 되도록 설정 </a:t>
            </a:r>
          </a:p>
          <a:p>
            <a:r>
              <a:rPr lang="ko-KR" altLang="en-US" dirty="0" err="1">
                <a:solidFill>
                  <a:srgbClr val="3B3B3B"/>
                </a:solidFill>
                <a:ea typeface="+mn-lt"/>
                <a:cs typeface="+mn-lt"/>
              </a:rPr>
              <a:t>GroupA</a:t>
            </a:r>
            <a:r>
              <a:rPr lang="ko-KR" altLang="en-US" dirty="0">
                <a:solidFill>
                  <a:srgbClr val="3B3B3B"/>
                </a:solidFill>
                <a:ea typeface="+mn-lt"/>
                <a:cs typeface="+mn-lt"/>
              </a:rPr>
              <a:t> : </a:t>
            </a:r>
            <a:r>
              <a:rPr lang="ko-KR" altLang="en-US" dirty="0" err="1">
                <a:solidFill>
                  <a:srgbClr val="3B3B3B"/>
                </a:solidFill>
                <a:ea typeface="+mn-lt"/>
                <a:cs typeface="+mn-lt"/>
              </a:rPr>
              <a:t>GroupB</a:t>
            </a:r>
            <a:r>
              <a:rPr lang="ko-KR" altLang="en-US" dirty="0">
                <a:solidFill>
                  <a:srgbClr val="3B3B3B"/>
                </a:solidFill>
                <a:ea typeface="+mn-lt"/>
                <a:cs typeface="+mn-lt"/>
              </a:rPr>
              <a:t> = 1.03 : 1</a:t>
            </a:r>
          </a:p>
          <a:p>
            <a:r>
              <a:rPr lang="ko-KR" altLang="en-US" dirty="0">
                <a:solidFill>
                  <a:srgbClr val="3B3B3B"/>
                </a:solidFill>
                <a:ea typeface="+mn-lt"/>
                <a:cs typeface="+mn-lt"/>
              </a:rPr>
              <a:t>IOPS 분포가 균일하지 않음을 확인  </a:t>
            </a:r>
          </a:p>
          <a:p>
            <a:endParaRPr lang="ko-KR" altLang="en-US" dirty="0"/>
          </a:p>
          <a:p>
            <a:pPr marL="575945" lvl="1"/>
            <a:endParaRPr lang="en-US" altLang="ko-KR" dirty="0"/>
          </a:p>
          <a:p>
            <a:pPr marL="575945" lvl="1"/>
            <a:endParaRPr lang="en-US" altLang="ko-KR" dirty="0"/>
          </a:p>
          <a:p>
            <a:pPr marL="575945" lvl="1"/>
            <a:endParaRPr lang="ko-KR" altLang="en-US" dirty="0"/>
          </a:p>
          <a:p>
            <a:pPr marL="575945" lvl="1"/>
            <a:endParaRPr lang="ko-KR" altLang="en-US" dirty="0"/>
          </a:p>
          <a:p>
            <a:pPr marL="575945" lvl="1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5AA9FC2-802B-4B56-B717-0C875ADFE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32개 그룹 가중치 제어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070580-CB08-43E4-836D-B90EECE209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100</a:t>
            </a:fld>
            <a:endParaRPr lang="ko-KR" altLang="en-US"/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DA4F77B1-4D4B-4B5A-887B-5BEB8B32D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610" y="2737303"/>
            <a:ext cx="9477153" cy="373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8592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007D9D41-766B-48BA-B532-2722914B5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dirty="0" err="1"/>
              <a:t>Multi-queue</a:t>
            </a:r>
            <a:r>
              <a:rPr lang="ko-KR" altLang="en-US" dirty="0"/>
              <a:t> </a:t>
            </a:r>
            <a:r>
              <a:rPr lang="ko-KR" altLang="en-US" dirty="0" err="1"/>
              <a:t>block</a:t>
            </a:r>
            <a:r>
              <a:rPr lang="ko-KR" altLang="en-US" dirty="0"/>
              <a:t> </a:t>
            </a:r>
            <a:r>
              <a:rPr lang="ko-KR" altLang="en-US" dirty="0" err="1"/>
              <a:t>layer</a:t>
            </a:r>
            <a:r>
              <a:rPr lang="ko-KR" altLang="en-US" dirty="0"/>
              <a:t> 에서 </a:t>
            </a:r>
            <a:r>
              <a:rPr lang="ko-KR" altLang="en-US" dirty="0" err="1"/>
              <a:t>bfq는</a:t>
            </a:r>
            <a:r>
              <a:rPr lang="ko-KR" altLang="en-US" dirty="0"/>
              <a:t> </a:t>
            </a:r>
            <a:r>
              <a:rPr lang="ko-KR" altLang="en-US" dirty="0" err="1"/>
              <a:t>cgroup</a:t>
            </a:r>
            <a:r>
              <a:rPr lang="ko-KR" altLang="en-US" dirty="0"/>
              <a:t> </a:t>
            </a:r>
            <a:r>
              <a:rPr lang="ko-KR" altLang="en-US" dirty="0" err="1"/>
              <a:t>blkio를</a:t>
            </a:r>
            <a:r>
              <a:rPr lang="ko-KR" altLang="en-US" dirty="0"/>
              <a:t> 지원</a:t>
            </a:r>
          </a:p>
          <a:p>
            <a:r>
              <a:rPr lang="ko-KR" altLang="en-US" dirty="0" err="1"/>
              <a:t>bfq</a:t>
            </a:r>
            <a:r>
              <a:rPr lang="ko-KR" altLang="en-US" dirty="0"/>
              <a:t> 스케줄러를 사용하면 가중치에 따라 그룹별 </a:t>
            </a:r>
            <a:r>
              <a:rPr lang="ko-KR" altLang="en-US" dirty="0" err="1"/>
              <a:t>I</a:t>
            </a:r>
            <a:r>
              <a:rPr lang="ko-KR" altLang="en-US" dirty="0"/>
              <a:t>/</a:t>
            </a:r>
            <a:r>
              <a:rPr lang="ko-KR" altLang="en-US" dirty="0" err="1"/>
              <a:t>O</a:t>
            </a:r>
            <a:r>
              <a:rPr lang="ko-KR" altLang="en-US" dirty="0"/>
              <a:t> 분배가 가능 </a:t>
            </a:r>
          </a:p>
          <a:p>
            <a:r>
              <a:rPr lang="ko-KR" altLang="en-US" dirty="0"/>
              <a:t>2개 그룹에서는 가중치가 반영되지 않는 것을 실험으로 확인 </a:t>
            </a:r>
          </a:p>
          <a:p>
            <a:r>
              <a:rPr lang="ko-KR" altLang="en-US" dirty="0"/>
              <a:t>4개 그룹에서는 가중치가 </a:t>
            </a:r>
            <a:r>
              <a:rPr lang="ko-KR" altLang="en-US" dirty="0">
                <a:ea typeface="+mn-lt"/>
                <a:cs typeface="+mn-lt"/>
              </a:rPr>
              <a:t>반영되어 그룹별로 읽기 속도가 제한되는 것을 실험으로 확인</a:t>
            </a:r>
            <a:endParaRPr lang="ko-KR" altLang="en-US" dirty="0"/>
          </a:p>
          <a:p>
            <a:r>
              <a:rPr lang="ko-KR" altLang="en-US" dirty="0"/>
              <a:t>16개 그룹 이상부터 가중치에 대한 </a:t>
            </a:r>
            <a:r>
              <a:rPr lang="ko-KR" altLang="en-US" dirty="0" err="1"/>
              <a:t>IOPS가</a:t>
            </a:r>
            <a:r>
              <a:rPr lang="ko-KR" altLang="en-US" dirty="0"/>
              <a:t> 균일하지 </a:t>
            </a:r>
            <a:r>
              <a:rPr lang="ko-KR" altLang="en-US" dirty="0" err="1"/>
              <a:t>않은것을</a:t>
            </a:r>
            <a:r>
              <a:rPr lang="ko-KR" altLang="en-US" dirty="0"/>
              <a:t> 확인 </a:t>
            </a:r>
          </a:p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5AA9FC2-802B-4B56-B717-0C875ADFE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결론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070580-CB08-43E4-836D-B90EECE209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198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FAAB7A-7E0F-4A07-ABCE-CEA8358E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/>
              <a:t>하위그룹</a:t>
            </a:r>
            <a:r>
              <a:rPr lang="ko-KR" altLang="en-US"/>
              <a:t> 생성(3/</a:t>
            </a:r>
            <a:r>
              <a:rPr lang="en-US" altLang="ko-KR"/>
              <a:t>4</a:t>
            </a:r>
            <a:r>
              <a:rPr lang="ko-KR" altLang="en-US"/>
              <a:t>)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FC0A1-D8A9-4893-9A50-178756001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9862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en-US" altLang="ko-KR"/>
              <a:t>'tasks'</a:t>
            </a:r>
            <a:r>
              <a:rPr lang="ko-KR" altLang="en-US"/>
              <a:t> 파일 조회</a:t>
            </a:r>
            <a:r>
              <a:rPr lang="ko-KR" altLang="en-US" sz="2600"/>
              <a:t> </a:t>
            </a:r>
            <a:endParaRPr lang="ko-KR"/>
          </a:p>
          <a:p>
            <a:pPr marL="575945" lvl="1">
              <a:buFont typeface="Arial" panose="05000000000000000000" pitchFamily="2" charset="2"/>
              <a:buChar char="•"/>
            </a:pPr>
            <a:r>
              <a:rPr lang="en-US" sz="2200">
                <a:solidFill>
                  <a:schemeClr val="accent5"/>
                </a:solidFill>
                <a:ea typeface="+mn-lt"/>
              </a:rPr>
              <a:t>cat</a:t>
            </a:r>
            <a:r>
              <a:rPr lang="ko-KR" sz="2200">
                <a:solidFill>
                  <a:schemeClr val="accent5"/>
                </a:solidFill>
              </a:rPr>
              <a:t> </a:t>
            </a:r>
            <a:r>
              <a:rPr lang="en-US" sz="2200">
                <a:solidFill>
                  <a:schemeClr val="accent5"/>
                </a:solidFill>
                <a:ea typeface="+mn-lt"/>
              </a:rPr>
              <a:t>tasks</a:t>
            </a:r>
            <a:r>
              <a:rPr lang="ko-KR" sz="2200">
                <a:solidFill>
                  <a:schemeClr val="accent5"/>
                </a:solidFill>
              </a:rPr>
              <a:t> </a:t>
            </a:r>
            <a:r>
              <a:rPr lang="en-US" sz="2200">
                <a:ea typeface="+mn-lt"/>
              </a:rPr>
              <a:t>-&gt;</a:t>
            </a:r>
            <a:r>
              <a:rPr lang="ko-KR" sz="2200"/>
              <a:t> </a:t>
            </a:r>
            <a:r>
              <a:rPr lang="en-US" altLang="ko-KR" sz="2200">
                <a:ea typeface="+mn-lt"/>
              </a:rPr>
              <a:t>31193</a:t>
            </a:r>
            <a:r>
              <a:rPr lang="en-US" sz="2200">
                <a:ea typeface="+mn-lt"/>
              </a:rPr>
              <a:t>,</a:t>
            </a:r>
            <a:r>
              <a:rPr lang="ko-KR" sz="2200"/>
              <a:t> </a:t>
            </a:r>
            <a:r>
              <a:rPr lang="en-US" altLang="ko-KR" sz="2200">
                <a:ea typeface="+mn-lt"/>
              </a:rPr>
              <a:t>32044</a:t>
            </a:r>
            <a:r>
              <a:rPr lang="en-US" sz="2200">
                <a:ea typeface="+mn-lt"/>
              </a:rPr>
              <a:t>(</a:t>
            </a:r>
            <a:r>
              <a:rPr lang="ko-KR" altLang="en-US" sz="2200">
                <a:ea typeface="+mn-lt"/>
              </a:rPr>
              <a:t>다를 수 있음)</a:t>
            </a:r>
            <a:endParaRPr lang="ko-KR" sz="2200">
              <a:ea typeface="+mn-lt"/>
              <a:cs typeface="+mn-lt"/>
            </a:endParaRPr>
          </a:p>
          <a:p>
            <a:pPr marL="575945" lvl="1">
              <a:buFont typeface="Arial" panose="05000000000000000000" pitchFamily="2" charset="2"/>
              <a:buChar char="•"/>
            </a:pPr>
            <a:r>
              <a:rPr lang="en-US" sz="2200">
                <a:ea typeface="+mn-lt"/>
              </a:rPr>
              <a:t>31193:</a:t>
            </a:r>
            <a:r>
              <a:rPr lang="ko-KR" sz="2200"/>
              <a:t> 현재 </a:t>
            </a:r>
            <a:r>
              <a:rPr lang="en-US" sz="2200">
                <a:ea typeface="+mn-lt"/>
              </a:rPr>
              <a:t>shell</a:t>
            </a:r>
            <a:r>
              <a:rPr lang="ko-KR" sz="2200"/>
              <a:t> </a:t>
            </a:r>
            <a:r>
              <a:rPr lang="en-US" sz="2200" err="1">
                <a:ea typeface="+mn-lt"/>
              </a:rPr>
              <a:t>Tid</a:t>
            </a:r>
            <a:r>
              <a:rPr lang="en-US" sz="2200">
                <a:ea typeface="+mn-lt"/>
              </a:rPr>
              <a:t>,</a:t>
            </a:r>
            <a:r>
              <a:rPr lang="ko-KR" sz="2200"/>
              <a:t> </a:t>
            </a:r>
            <a:r>
              <a:rPr lang="en-US" altLang="ko-KR" sz="2200">
                <a:ea typeface="+mn-lt"/>
              </a:rPr>
              <a:t>32044</a:t>
            </a:r>
            <a:r>
              <a:rPr lang="en-US" altLang="ko-KR" sz="2200"/>
              <a:t>:</a:t>
            </a:r>
            <a:r>
              <a:rPr lang="ko-KR" sz="2200"/>
              <a:t> </a:t>
            </a:r>
            <a:r>
              <a:rPr lang="en-US" sz="2200">
                <a:ea typeface="+mn-lt"/>
              </a:rPr>
              <a:t>shell</a:t>
            </a:r>
            <a:r>
              <a:rPr lang="ko-KR" sz="2200"/>
              <a:t>에서 실행한 </a:t>
            </a:r>
            <a:r>
              <a:rPr lang="en-US" sz="2200">
                <a:ea typeface="+mn-lt"/>
              </a:rPr>
              <a:t>cat</a:t>
            </a:r>
            <a:r>
              <a:rPr lang="ko-KR" sz="2200"/>
              <a:t> 프로세스 </a:t>
            </a:r>
            <a:r>
              <a:rPr lang="en-US" sz="2200" err="1">
                <a:ea typeface="+mn-lt"/>
              </a:rPr>
              <a:t>Tid</a:t>
            </a:r>
            <a:endParaRPr lang="ko-KR" sz="2200">
              <a:ea typeface="+mn-lt"/>
              <a:cs typeface="+mn-lt"/>
            </a:endParaRPr>
          </a:p>
          <a:p>
            <a:pPr marL="575945" lvl="1">
              <a:buFont typeface="Arial" panose="05000000000000000000" pitchFamily="2" charset="2"/>
              <a:buChar char="•"/>
            </a:pPr>
            <a:r>
              <a:rPr lang="en-US" sz="2200">
                <a:ea typeface="+mn-lt"/>
              </a:rPr>
              <a:t>cat</a:t>
            </a:r>
            <a:r>
              <a:rPr lang="ko-KR" sz="2200"/>
              <a:t> 명령어를 재실행 하면 다른 </a:t>
            </a:r>
            <a:r>
              <a:rPr lang="en-US" sz="2200" err="1">
                <a:ea typeface="+mn-lt"/>
              </a:rPr>
              <a:t>Tid</a:t>
            </a:r>
            <a:r>
              <a:rPr lang="ko-KR" sz="2200"/>
              <a:t>가 조회됨</a:t>
            </a:r>
            <a:endParaRPr lang="ko-KR"/>
          </a:p>
          <a:p>
            <a:r>
              <a:rPr lang="ko-KR" altLang="en-US">
                <a:ea typeface="+mn-lt"/>
                <a:cs typeface="+mn-lt"/>
              </a:rPr>
              <a:t>그룹에 소속되어 있는 프로세스가 자식프로세스를 생성하면 </a:t>
            </a:r>
            <a:br>
              <a:rPr lang="ko-KR" altLang="en-US">
                <a:ea typeface="+mn-lt"/>
                <a:cs typeface="+mn-lt"/>
              </a:rPr>
            </a:br>
            <a:r>
              <a:rPr lang="ko-KR" altLang="en-US">
                <a:ea typeface="+mn-lt"/>
                <a:cs typeface="+mn-lt"/>
              </a:rPr>
              <a:t>자동으로 부모프로세스 그룹에 소속 </a:t>
            </a:r>
          </a:p>
          <a:p>
            <a:pPr marL="0" indent="0">
              <a:buNone/>
            </a:pPr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/>
          </a:p>
          <a:p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endParaRPr lang="ko-KR" altLang="en-US">
              <a:ea typeface="+mn-lt"/>
              <a:cs typeface="+mn-lt"/>
            </a:endParaRPr>
          </a:p>
          <a:p>
            <a:endParaRPr lang="ko-KR" altLang="en-US">
              <a:ea typeface="+mn-lt"/>
              <a:cs typeface="+mn-lt"/>
            </a:endParaRPr>
          </a:p>
          <a:p>
            <a:endParaRPr lang="ko-KR" altLang="en-US">
              <a:ea typeface="+mn-lt"/>
              <a:cs typeface="+mn-lt"/>
            </a:endParaRPr>
          </a:p>
          <a:p>
            <a:endParaRPr lang="ko-KR" altLang="en-US">
              <a:ea typeface="+mn-lt"/>
              <a:cs typeface="+mn-lt"/>
            </a:endParaRPr>
          </a:p>
          <a:p>
            <a:endParaRPr lang="ko-KR" altLang="en-US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endParaRPr lang="ko-KR" alt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 altLang="ko-KR">
              <a:ea typeface="+mn-lt"/>
              <a:cs typeface="+mn-lt"/>
            </a:endParaRPr>
          </a:p>
          <a:p>
            <a:pPr>
              <a:buFont typeface="Wingdings"/>
              <a:buChar char="§"/>
            </a:pPr>
            <a:endParaRPr lang="ko-KR" altLang="en-US">
              <a:ea typeface="+mn-lt"/>
              <a:cs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578B2-7394-4A6B-9B78-7F7B1871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522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왼쪽 대괄호 20"/>
          <p:cNvSpPr/>
          <p:nvPr/>
        </p:nvSpPr>
        <p:spPr>
          <a:xfrm>
            <a:off x="7519635" y="4336130"/>
            <a:ext cx="236220" cy="1338940"/>
          </a:xfrm>
          <a:prstGeom prst="leftBracket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왼쪽 대괄호 16"/>
          <p:cNvSpPr/>
          <p:nvPr/>
        </p:nvSpPr>
        <p:spPr>
          <a:xfrm>
            <a:off x="6583680" y="2427495"/>
            <a:ext cx="179832" cy="883555"/>
          </a:xfrm>
          <a:prstGeom prst="leftBracket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 대괄호 10"/>
          <p:cNvSpPr/>
          <p:nvPr/>
        </p:nvSpPr>
        <p:spPr>
          <a:xfrm>
            <a:off x="7095744" y="3494505"/>
            <a:ext cx="229553" cy="741697"/>
          </a:xfrm>
          <a:prstGeom prst="leftBracket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8780635" y="4997740"/>
            <a:ext cx="0" cy="576072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왼쪽 대괄호 12"/>
          <p:cNvSpPr/>
          <p:nvPr/>
        </p:nvSpPr>
        <p:spPr>
          <a:xfrm>
            <a:off x="7519635" y="4296235"/>
            <a:ext cx="236220" cy="591307"/>
          </a:xfrm>
          <a:prstGeom prst="leftBracket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FAAB7A-7E0F-4A07-ABCE-CEA8358E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/>
              <a:t>하위그룹</a:t>
            </a:r>
            <a:r>
              <a:rPr lang="ko-KR" altLang="en-US"/>
              <a:t> 생성(</a:t>
            </a:r>
            <a:r>
              <a:rPr lang="en-US" altLang="ko-KR"/>
              <a:t>4</a:t>
            </a:r>
            <a:r>
              <a:rPr lang="ko-KR" altLang="en-US"/>
              <a:t>/</a:t>
            </a:r>
            <a:r>
              <a:rPr lang="en-US" altLang="ko-KR"/>
              <a:t>4</a:t>
            </a:r>
            <a:r>
              <a:rPr lang="ko-KR" altLang="en-US"/>
              <a:t>)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FC0A1-D8A9-4893-9A50-178756001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9862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ko-KR" altLang="en-US"/>
              <a:t>확인</a:t>
            </a:r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/>
          </a:p>
          <a:p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endParaRPr lang="ko-KR" altLang="en-US">
              <a:ea typeface="+mn-lt"/>
              <a:cs typeface="+mn-lt"/>
            </a:endParaRPr>
          </a:p>
          <a:p>
            <a:endParaRPr lang="ko-KR" altLang="en-US">
              <a:ea typeface="+mn-lt"/>
              <a:cs typeface="+mn-lt"/>
            </a:endParaRPr>
          </a:p>
          <a:p>
            <a:endParaRPr lang="ko-KR" altLang="en-US">
              <a:ea typeface="+mn-lt"/>
              <a:cs typeface="+mn-lt"/>
            </a:endParaRPr>
          </a:p>
          <a:p>
            <a:endParaRPr lang="ko-KR" altLang="en-US">
              <a:ea typeface="+mn-lt"/>
              <a:cs typeface="+mn-lt"/>
            </a:endParaRPr>
          </a:p>
          <a:p>
            <a:endParaRPr lang="ko-KR" altLang="en-US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endParaRPr lang="ko-KR" alt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 altLang="ko-KR">
              <a:ea typeface="+mn-lt"/>
              <a:cs typeface="+mn-lt"/>
            </a:endParaRPr>
          </a:p>
          <a:p>
            <a:pPr>
              <a:buFont typeface="Wingdings"/>
              <a:buChar char="§"/>
            </a:pPr>
            <a:endParaRPr lang="ko-KR" altLang="en-US">
              <a:ea typeface="+mn-lt"/>
              <a:cs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578B2-7394-4A6B-9B78-7F7B1871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300216" y="1707589"/>
            <a:ext cx="2157984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/</a:t>
            </a:r>
            <a:r>
              <a:rPr lang="en-US" altLang="ko-KR" err="1">
                <a:solidFill>
                  <a:schemeClr val="tx1"/>
                </a:solidFill>
              </a:rPr>
              <a:t>cgroup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763512" y="2940950"/>
            <a:ext cx="1748467" cy="6190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/</a:t>
            </a:r>
            <a:r>
              <a:rPr lang="en-US" altLang="ko-KR" err="1">
                <a:solidFill>
                  <a:schemeClr val="tx1"/>
                </a:solidFill>
              </a:rPr>
              <a:t>cgroup</a:t>
            </a:r>
            <a:r>
              <a:rPr lang="en-US" altLang="ko-KR">
                <a:solidFill>
                  <a:schemeClr val="tx1"/>
                </a:solidFill>
              </a:rPr>
              <a:t>/test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0520" y="4071609"/>
            <a:ext cx="2167128" cy="3042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/</a:t>
            </a:r>
            <a:r>
              <a:rPr lang="en-US" altLang="ko-KR" err="1">
                <a:solidFill>
                  <a:schemeClr val="tx1"/>
                </a:solidFill>
              </a:rPr>
              <a:t>cgroup</a:t>
            </a:r>
            <a:r>
              <a:rPr lang="en-US" altLang="ko-KR">
                <a:solidFill>
                  <a:schemeClr val="tx1"/>
                </a:solidFill>
              </a:rPr>
              <a:t>/test/tasks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701643" y="4764197"/>
            <a:ext cx="2157984" cy="27938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Tid:3130(shell)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01643" y="5483415"/>
            <a:ext cx="2157984" cy="27938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Tid:9032(cat)</a:t>
            </a: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2F6BA4AE-1C66-48C5-B80E-AFBFAF02E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23" y="4830551"/>
            <a:ext cx="5019821" cy="919754"/>
          </a:xfrm>
          <a:prstGeom prst="rect">
            <a:avLst/>
          </a:prstGeom>
        </p:spPr>
      </p:pic>
      <p:pic>
        <p:nvPicPr>
          <p:cNvPr id="14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21560C13-D338-4808-93F0-B2C5A7327D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279" b="416"/>
          <a:stretch/>
        </p:blipFill>
        <p:spPr>
          <a:xfrm>
            <a:off x="543169" y="1706401"/>
            <a:ext cx="5009985" cy="291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11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FAAB7A-7E0F-4A07-ABCE-CEA8358E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그룹제거(1/2)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578B2-7394-4A6B-9B78-7F7B1871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FB7EC30E-646C-4724-9A2A-E8BDBBDF0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Tid가 하나도 포함되어 있지 않은 하위그룹은 제거할 수 있다.</a:t>
            </a:r>
            <a:endParaRPr lang="ko-KR"/>
          </a:p>
          <a:p>
            <a:pPr marL="575945" lvl="1"/>
            <a:r>
              <a:rPr lang="ko-KR"/>
              <a:t>제거하지 않고</a:t>
            </a:r>
            <a:r>
              <a:rPr lang="ko-KR" altLang="en-US"/>
              <a:t> 삭제할 시 경고메시지 출력</a:t>
            </a:r>
            <a:endParaRPr lang="ko-KR"/>
          </a:p>
          <a:p>
            <a:pPr marL="575945" lvl="1"/>
            <a:endParaRPr lang="ko-KR" altLang="en-US"/>
          </a:p>
          <a:p>
            <a:r>
              <a:rPr lang="ko-KR" altLang="en-US"/>
              <a:t>현재 Test/tasks 디렉터리에 속한 shell Tid를 부모그룹으로 이동</a:t>
            </a:r>
          </a:p>
          <a:p>
            <a:pPr marL="575945" lvl="1">
              <a:buFont typeface="Arial" panose="05000000000000000000" pitchFamily="2" charset="2"/>
              <a:buChar char="•"/>
            </a:pPr>
            <a:r>
              <a:rPr lang="ko-KR">
                <a:ea typeface="+mn-lt"/>
                <a:cs typeface="+mn-lt"/>
              </a:rPr>
              <a:t>현재 터미널 경로</a:t>
            </a:r>
            <a:r>
              <a:rPr lang="en-US" altLang="ko-KR">
                <a:ea typeface="+mn-lt"/>
                <a:cs typeface="+mn-lt"/>
              </a:rPr>
              <a:t>:</a:t>
            </a:r>
            <a:r>
              <a:rPr lang="ko-KR">
                <a:ea typeface="+mn-lt"/>
                <a:cs typeface="+mn-lt"/>
              </a:rPr>
              <a:t> </a:t>
            </a:r>
            <a:r>
              <a:rPr lang="en-US" altLang="ko-KR">
                <a:ea typeface="+mn-lt"/>
                <a:cs typeface="+mn-lt"/>
              </a:rPr>
              <a:t>/cgroup_tmp/test</a:t>
            </a:r>
            <a:endParaRPr lang="ko-KR" altLang="en-US">
              <a:ea typeface="+mn-lt"/>
              <a:cs typeface="+mn-lt"/>
            </a:endParaRPr>
          </a:p>
          <a:p>
            <a:pPr marL="575945" lvl="1">
              <a:buFont typeface="Arial" panose="05000000000000000000" pitchFamily="2" charset="2"/>
              <a:buChar char="•"/>
            </a:pPr>
            <a:r>
              <a:rPr lang="en-US" altLang="ko-KR">
                <a:solidFill>
                  <a:schemeClr val="accent5"/>
                </a:solidFill>
                <a:ea typeface="+mn-lt"/>
                <a:cs typeface="+mn-lt"/>
              </a:rPr>
              <a:t>echo</a:t>
            </a:r>
            <a:r>
              <a:rPr lang="ko-KR">
                <a:solidFill>
                  <a:schemeClr val="accent5"/>
                </a:solidFill>
                <a:ea typeface="+mn-lt"/>
                <a:cs typeface="+mn-lt"/>
              </a:rPr>
              <a:t> </a:t>
            </a:r>
            <a:r>
              <a:rPr lang="en-US">
                <a:solidFill>
                  <a:schemeClr val="accent5"/>
                </a:solidFill>
                <a:ea typeface="+mn-lt"/>
                <a:cs typeface="+mn-lt"/>
              </a:rPr>
              <a:t>31193</a:t>
            </a:r>
            <a:r>
              <a:rPr lang="en-US" altLang="ko-KR">
                <a:ea typeface="+mn-lt"/>
                <a:cs typeface="+mn-lt"/>
              </a:rPr>
              <a:t>(</a:t>
            </a:r>
            <a:r>
              <a:rPr lang="ko-KR">
                <a:ea typeface="+mn-lt"/>
                <a:cs typeface="+mn-lt"/>
              </a:rPr>
              <a:t>현재 하위그룹에 속한 </a:t>
            </a:r>
            <a:r>
              <a:rPr lang="en-US" altLang="ko-KR">
                <a:ea typeface="+mn-lt"/>
                <a:cs typeface="+mn-lt"/>
              </a:rPr>
              <a:t>shell</a:t>
            </a:r>
            <a:r>
              <a:rPr lang="ko-KR">
                <a:ea typeface="+mn-lt"/>
                <a:cs typeface="+mn-lt"/>
              </a:rPr>
              <a:t> </a:t>
            </a:r>
            <a:r>
              <a:rPr lang="en-US" altLang="ko-KR">
                <a:ea typeface="+mn-lt"/>
                <a:cs typeface="+mn-lt"/>
              </a:rPr>
              <a:t>Tid)</a:t>
            </a:r>
            <a:r>
              <a:rPr lang="ko-KR">
                <a:solidFill>
                  <a:schemeClr val="accent5"/>
                </a:solidFill>
                <a:ea typeface="+mn-lt"/>
                <a:cs typeface="+mn-lt"/>
              </a:rPr>
              <a:t> </a:t>
            </a:r>
            <a:r>
              <a:rPr lang="en-US" altLang="ko-KR">
                <a:solidFill>
                  <a:schemeClr val="accent5"/>
                </a:solidFill>
                <a:ea typeface="+mn-lt"/>
                <a:cs typeface="+mn-lt"/>
              </a:rPr>
              <a:t>&gt;</a:t>
            </a:r>
            <a:r>
              <a:rPr lang="ko-KR">
                <a:solidFill>
                  <a:schemeClr val="accent5"/>
                </a:solidFill>
                <a:ea typeface="+mn-lt"/>
                <a:cs typeface="+mn-lt"/>
              </a:rPr>
              <a:t> </a:t>
            </a:r>
            <a:r>
              <a:rPr lang="en-US" altLang="ko-KR">
                <a:solidFill>
                  <a:schemeClr val="accent5"/>
                </a:solidFill>
                <a:ea typeface="+mn-lt"/>
                <a:cs typeface="+mn-lt"/>
              </a:rPr>
              <a:t>/cgroup_tmp/tasks</a:t>
            </a:r>
            <a:endParaRPr lang="ko-KR" altLang="en-US">
              <a:solidFill>
                <a:schemeClr val="accent5"/>
              </a:solidFill>
              <a:ea typeface="+mn-lt"/>
              <a:cs typeface="+mn-lt"/>
            </a:endParaRPr>
          </a:p>
          <a:p>
            <a:r>
              <a:rPr lang="ko-KR">
                <a:ea typeface="+mn-lt"/>
                <a:cs typeface="+mn-lt"/>
              </a:rPr>
              <a:t>상위 디렉터리로 </a:t>
            </a:r>
            <a:r>
              <a:rPr lang="ko-KR" altLang="en-US">
                <a:ea typeface="+mn-lt"/>
                <a:cs typeface="+mn-lt"/>
              </a:rPr>
              <a:t>이동</a:t>
            </a:r>
            <a:r>
              <a:rPr lang="en-US" altLang="ko-KR">
                <a:ea typeface="+mn-lt"/>
                <a:cs typeface="+mn-lt"/>
              </a:rPr>
              <a:t>,</a:t>
            </a:r>
            <a:r>
              <a:rPr lang="ko-KR" altLang="en-US">
                <a:ea typeface="+mn-lt"/>
                <a:cs typeface="+mn-lt"/>
              </a:rPr>
              <a:t> 'test' 디렉터리  삭제 </a:t>
            </a:r>
            <a:endParaRPr lang="ko-KR">
              <a:ea typeface="+mn-lt"/>
              <a:cs typeface="+mn-lt"/>
            </a:endParaRPr>
          </a:p>
          <a:p>
            <a:pPr marL="575945" lvl="1"/>
            <a:r>
              <a:rPr lang="ko-KR" altLang="en-US">
                <a:solidFill>
                  <a:schemeClr val="accent5"/>
                </a:solidFill>
              </a:rPr>
              <a:t>cd </a:t>
            </a:r>
          </a:p>
          <a:p>
            <a:pPr marL="575945" lvl="1"/>
            <a:r>
              <a:rPr lang="ko-KR" altLang="en-US">
                <a:solidFill>
                  <a:schemeClr val="accent5"/>
                </a:solidFill>
              </a:rPr>
              <a:t>rmdir /cgroup_tmp/test</a:t>
            </a:r>
          </a:p>
          <a:p>
            <a:pPr marL="347345" lvl="1" indent="0">
              <a:buNone/>
            </a:pPr>
            <a:endParaRPr lang="ko-KR" altLang="en-US">
              <a:solidFill>
                <a:srgbClr val="3B3B3B"/>
              </a:solidFill>
            </a:endParaRPr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BD8B47AB-F0C2-4135-BE33-4869993196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46"/>
          <a:stretch/>
        </p:blipFill>
        <p:spPr>
          <a:xfrm>
            <a:off x="863991" y="2040664"/>
            <a:ext cx="7293952" cy="53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95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FAAB7A-7E0F-4A07-ABCE-CEA8358E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그룹제거(2/2)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578B2-7394-4A6B-9B78-7F7B1871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FB7EC30E-646C-4724-9A2A-E8BDBBDF0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>
                <a:ea typeface="+mn-lt"/>
                <a:cs typeface="+mn-lt"/>
              </a:rPr>
              <a:t>최상위 그룹은 마운트를 해제하여 그룹을 제거할 수 있다. </a:t>
            </a:r>
          </a:p>
          <a:p>
            <a:pPr marL="575945" lvl="1"/>
            <a:r>
              <a:rPr lang="ko-KR" altLang="en-US">
                <a:solidFill>
                  <a:schemeClr val="accent5"/>
                </a:solidFill>
              </a:rPr>
              <a:t>umount /cgroup_tmp</a:t>
            </a:r>
          </a:p>
          <a:p>
            <a:r>
              <a:rPr lang="ko-KR" altLang="en-US"/>
              <a:t>'/cgroup_tmp'의 하위 디렉터리를 조회하면 비어있다.</a:t>
            </a:r>
          </a:p>
          <a:p>
            <a:pPr marL="575945" lvl="1">
              <a:buFont typeface="Arial" panose="05000000000000000000" pitchFamily="2" charset="2"/>
              <a:buChar char="•"/>
            </a:pPr>
            <a:r>
              <a:rPr lang="ko-KR" altLang="en-US">
                <a:solidFill>
                  <a:schemeClr val="accent5"/>
                </a:solidFill>
              </a:rPr>
              <a:t>cd /croup_tmp</a:t>
            </a:r>
          </a:p>
          <a:p>
            <a:pPr marL="575945" lvl="1">
              <a:buFont typeface="Arial" panose="05000000000000000000" pitchFamily="2" charset="2"/>
              <a:buChar char="•"/>
            </a:pPr>
            <a:r>
              <a:rPr lang="ko-KR" altLang="en-US">
                <a:solidFill>
                  <a:schemeClr val="accent5"/>
                </a:solidFill>
              </a:rPr>
              <a:t>ls</a:t>
            </a:r>
          </a:p>
          <a:p>
            <a:endParaRPr lang="ko-KR" altLang="en-US"/>
          </a:p>
        </p:txBody>
      </p:sp>
      <p:pic>
        <p:nvPicPr>
          <p:cNvPr id="3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D7F46DA-40FD-48B9-832E-7057275FF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280" y="3584572"/>
            <a:ext cx="8300720" cy="249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53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FAAB7A-7E0F-4A07-ABCE-CEA8358E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Cgroup cpu 리소스 제어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578B2-7394-4A6B-9B78-7F7B1871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FB7EC30E-646C-4724-9A2A-E8BDBBDF0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err="1">
                <a:solidFill>
                  <a:srgbClr val="3B3B3B"/>
                </a:solidFill>
              </a:rPr>
              <a:t>cgroup은그룹별</a:t>
            </a:r>
            <a:r>
              <a:rPr lang="ko-KR" altLang="en-US">
                <a:solidFill>
                  <a:srgbClr val="3B3B3B"/>
                </a:solidFill>
              </a:rPr>
              <a:t> </a:t>
            </a:r>
            <a:r>
              <a:rPr lang="ko-KR" altLang="en-US" err="1">
                <a:solidFill>
                  <a:srgbClr val="3B3B3B"/>
                </a:solidFill>
              </a:rPr>
              <a:t>cpu</a:t>
            </a:r>
            <a:r>
              <a:rPr lang="ko-KR" altLang="en-US">
                <a:solidFill>
                  <a:srgbClr val="3B3B3B"/>
                </a:solidFill>
              </a:rPr>
              <a:t> 리소스 제어, 및 </a:t>
            </a:r>
            <a:r>
              <a:rPr lang="ko-KR" altLang="en-US" err="1">
                <a:solidFill>
                  <a:srgbClr val="3B3B3B"/>
                </a:solidFill>
              </a:rPr>
              <a:t>트래킹을</a:t>
            </a:r>
            <a:r>
              <a:rPr lang="ko-KR" altLang="en-US">
                <a:solidFill>
                  <a:srgbClr val="3B3B3B"/>
                </a:solidFill>
              </a:rPr>
              <a:t> 위한 몇가지 서브시스템이 존재 </a:t>
            </a:r>
            <a:endParaRPr lang="ko-KR">
              <a:solidFill>
                <a:srgbClr val="3B3B3B"/>
              </a:solidFill>
            </a:endParaRPr>
          </a:p>
          <a:p>
            <a:r>
              <a:rPr lang="ko-KR" altLang="en-US" b="1" err="1">
                <a:solidFill>
                  <a:srgbClr val="3B3B3B"/>
                </a:solidFill>
              </a:rPr>
              <a:t>cpu</a:t>
            </a:r>
            <a:r>
              <a:rPr lang="ko-KR" altLang="en-US">
                <a:solidFill>
                  <a:srgbClr val="3B3B3B"/>
                </a:solidFill>
              </a:rPr>
              <a:t>: 그룹별 CPU 사용량 제어</a:t>
            </a:r>
          </a:p>
          <a:p>
            <a:pPr marL="575945" lvl="1"/>
            <a:r>
              <a:rPr lang="ko-KR" altLang="en-US" err="1">
                <a:solidFill>
                  <a:srgbClr val="3B3B3B"/>
                </a:solidFill>
              </a:rPr>
              <a:t>cpu사용량을</a:t>
            </a:r>
            <a:r>
              <a:rPr lang="ko-KR" altLang="en-US">
                <a:solidFill>
                  <a:srgbClr val="3B3B3B"/>
                </a:solidFill>
              </a:rPr>
              <a:t> 동일하게 배정하고 가중치를 지정 </a:t>
            </a:r>
          </a:p>
          <a:p>
            <a:r>
              <a:rPr lang="ko-KR" altLang="en-US" b="1" err="1">
                <a:solidFill>
                  <a:srgbClr val="3B3B3B"/>
                </a:solidFill>
              </a:rPr>
              <a:t>cpuacct</a:t>
            </a:r>
            <a:r>
              <a:rPr lang="ko-KR" altLang="en-US">
                <a:solidFill>
                  <a:srgbClr val="3B3B3B"/>
                </a:solidFill>
              </a:rPr>
              <a:t>: 현재 그룹내 태스크들에 대한 </a:t>
            </a:r>
            <a:r>
              <a:rPr lang="ko-KR" altLang="en-US" err="1">
                <a:solidFill>
                  <a:srgbClr val="3B3B3B"/>
                </a:solidFill>
              </a:rPr>
              <a:t>CPU사용률</a:t>
            </a:r>
            <a:r>
              <a:rPr lang="ko-KR" altLang="en-US">
                <a:solidFill>
                  <a:srgbClr val="3B3B3B"/>
                </a:solidFill>
              </a:rPr>
              <a:t> 등 정보 제공 </a:t>
            </a:r>
          </a:p>
          <a:p>
            <a:pPr marL="575945" lvl="1"/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현재그룹의</a:t>
            </a:r>
            <a:r>
              <a:rPr lang="ko-KR">
                <a:solidFill>
                  <a:srgbClr val="3B3B3B"/>
                </a:solidFill>
                <a:ea typeface="+mn-lt"/>
                <a:cs typeface="+mn-lt"/>
              </a:rPr>
              <a:t> 누적 사용량 정보도 제공 (단위: </a:t>
            </a:r>
            <a:r>
              <a:rPr lang="ko-KR" err="1">
                <a:solidFill>
                  <a:srgbClr val="3B3B3B"/>
                </a:solidFill>
                <a:ea typeface="+mn-lt"/>
                <a:cs typeface="+mn-lt"/>
              </a:rPr>
              <a:t>ns</a:t>
            </a:r>
            <a:r>
              <a:rPr lang="ko-KR">
                <a:solidFill>
                  <a:srgbClr val="3B3B3B"/>
                </a:solidFill>
                <a:ea typeface="+mn-lt"/>
                <a:cs typeface="+mn-lt"/>
              </a:rPr>
              <a:t>)</a:t>
            </a:r>
            <a:endParaRPr lang="en-US" altLang="ko-KR">
              <a:ea typeface="+mn-lt"/>
              <a:cs typeface="+mn-lt"/>
            </a:endParaRPr>
          </a:p>
          <a:p>
            <a:pPr marL="575945" lvl="1"/>
            <a:r>
              <a:rPr lang="ko-KR" altLang="en-US" err="1">
                <a:solidFill>
                  <a:srgbClr val="3B3B3B"/>
                </a:solidFill>
              </a:rPr>
              <a:t>cpu</a:t>
            </a:r>
            <a:r>
              <a:rPr lang="ko-KR" altLang="en-US">
                <a:solidFill>
                  <a:srgbClr val="3B3B3B"/>
                </a:solidFill>
              </a:rPr>
              <a:t>, </a:t>
            </a:r>
            <a:r>
              <a:rPr lang="ko-KR" altLang="en-US" err="1">
                <a:solidFill>
                  <a:srgbClr val="3B3B3B"/>
                </a:solidFill>
              </a:rPr>
              <a:t>cpuacct</a:t>
            </a:r>
            <a:r>
              <a:rPr lang="ko-KR" altLang="en-US">
                <a:solidFill>
                  <a:srgbClr val="3B3B3B"/>
                </a:solidFill>
              </a:rPr>
              <a:t> </a:t>
            </a:r>
            <a:r>
              <a:rPr lang="ko-KR" altLang="en-US" err="1">
                <a:solidFill>
                  <a:srgbClr val="3B3B3B"/>
                </a:solidFill>
              </a:rPr>
              <a:t>를</a:t>
            </a:r>
            <a:r>
              <a:rPr lang="ko-KR" altLang="en-US">
                <a:solidFill>
                  <a:srgbClr val="3B3B3B"/>
                </a:solidFill>
              </a:rPr>
              <a:t> 마운트 옵션으로 지정하면 하위 디렉터리 에 </a:t>
            </a:r>
            <a:r>
              <a:rPr lang="ko-KR" altLang="en-US" err="1">
                <a:solidFill>
                  <a:srgbClr val="3B3B3B"/>
                </a:solidFill>
              </a:rPr>
              <a:t>cpuacct</a:t>
            </a:r>
            <a:r>
              <a:rPr lang="ko-KR" altLang="en-US">
                <a:solidFill>
                  <a:srgbClr val="3B3B3B"/>
                </a:solidFill>
              </a:rPr>
              <a:t>.~ 관련 파일이 생성</a:t>
            </a:r>
          </a:p>
          <a:p>
            <a:pPr marL="575945" lvl="1"/>
            <a:r>
              <a:rPr lang="ko-KR" altLang="en-US">
                <a:solidFill>
                  <a:srgbClr val="3B3B3B"/>
                </a:solidFill>
              </a:rPr>
              <a:t>생성된 파일을 조회하여 현재 그룹의 </a:t>
            </a:r>
            <a:r>
              <a:rPr lang="ko-KR" altLang="en-US" err="1">
                <a:solidFill>
                  <a:srgbClr val="3B3B3B"/>
                </a:solidFill>
              </a:rPr>
              <a:t>cpu사용정보</a:t>
            </a:r>
            <a:r>
              <a:rPr lang="ko-KR" altLang="en-US">
                <a:solidFill>
                  <a:srgbClr val="3B3B3B"/>
                </a:solidFill>
              </a:rPr>
              <a:t> 조회가능 </a:t>
            </a:r>
          </a:p>
          <a:p>
            <a:r>
              <a:rPr lang="ko-KR" altLang="en-US" b="1" err="1">
                <a:solidFill>
                  <a:srgbClr val="3B3B3B"/>
                </a:solidFill>
              </a:rPr>
              <a:t>cpuset</a:t>
            </a:r>
            <a:r>
              <a:rPr lang="ko-KR" altLang="en-US">
                <a:solidFill>
                  <a:srgbClr val="3B3B3B"/>
                </a:solidFill>
              </a:rPr>
              <a:t>: 그룹별 물리적 CPU 할당 </a:t>
            </a:r>
          </a:p>
          <a:p>
            <a:endParaRPr lang="ko-KR" altLang="en-US">
              <a:solidFill>
                <a:srgbClr val="3B3B3B"/>
              </a:solidFill>
            </a:endParaRPr>
          </a:p>
          <a:p>
            <a:endParaRPr lang="ko-KR" altLang="en-US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06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FAAB7A-7E0F-4A07-ABCE-CEA8358E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CPU 사용률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578B2-7394-4A6B-9B78-7F7B1871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FB7EC30E-646C-4724-9A2A-E8BDBBDF0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>
                <a:solidFill>
                  <a:srgbClr val="3B3B3B"/>
                </a:solidFill>
              </a:rPr>
              <a:t>CPU 사용률이란 프로세스가 실행된 시간 중 실제 CPU를 사용한 시간에 대한 비율</a:t>
            </a:r>
          </a:p>
          <a:p>
            <a:pPr marL="575945" lvl="1"/>
            <a:r>
              <a:rPr lang="ko-KR" altLang="en-US"/>
              <a:t>100 ​* (프로세스가 CPU를 점유한 총 시간) / (idle을 포함한 전체 동작시간) </a:t>
            </a:r>
          </a:p>
          <a:p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코어 하나당 100% 사용률을 가짐</a:t>
            </a:r>
          </a:p>
          <a:p>
            <a:pPr marL="575945" lvl="1"/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4코어 CPU의 경우 400% 사용률</a:t>
            </a:r>
          </a:p>
          <a:p>
            <a:endParaRPr lang="ko-KR"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>
              <a:buFont typeface="Arial" panose="05000000000000000000" pitchFamily="2" charset="2"/>
              <a:buChar char="•"/>
            </a:pPr>
            <a:endParaRPr lang="en-US" altLang="ko-KR">
              <a:solidFill>
                <a:srgbClr val="4472C4"/>
              </a:solidFill>
              <a:ea typeface="+mn-lt"/>
              <a:cs typeface="+mn-lt"/>
            </a:endParaRPr>
          </a:p>
          <a:p>
            <a:pPr marL="575945" lvl="1">
              <a:buFont typeface="Arial" panose="05000000000000000000" pitchFamily="2" charset="2"/>
              <a:buChar char="•"/>
            </a:pPr>
            <a:endParaRPr lang="en-US" altLang="ko-KR"/>
          </a:p>
          <a:p>
            <a:endParaRPr lang="ko-KR" altLang="en-US"/>
          </a:p>
          <a:p>
            <a:endParaRPr lang="ko-KR" altLang="en-US"/>
          </a:p>
        </p:txBody>
      </p:sp>
      <p:pic>
        <p:nvPicPr>
          <p:cNvPr id="3" name="그림 4">
            <a:extLst>
              <a:ext uri="{FF2B5EF4-FFF2-40B4-BE49-F238E27FC236}">
                <a16:creationId xmlns:a16="http://schemas.microsoft.com/office/drawing/2014/main" id="{44FAE691-4656-4895-9C87-885349BD3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291" y="3425583"/>
            <a:ext cx="7354276" cy="238756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7DAE596-4905-48EC-B570-4263D779A9E1}"/>
              </a:ext>
            </a:extLst>
          </p:cNvPr>
          <p:cNvSpPr/>
          <p:nvPr/>
        </p:nvSpPr>
        <p:spPr>
          <a:xfrm>
            <a:off x="930030" y="3421184"/>
            <a:ext cx="1572845" cy="7619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D06615D-30CC-4C2A-8469-34891CDD40BE}"/>
              </a:ext>
            </a:extLst>
          </p:cNvPr>
          <p:cNvSpPr/>
          <p:nvPr/>
        </p:nvSpPr>
        <p:spPr>
          <a:xfrm>
            <a:off x="930029" y="4876799"/>
            <a:ext cx="5001845" cy="9280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429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FB7EC30E-646C-4724-9A2A-E8BDBBDF0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1757660" cy="54684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>
                <a:solidFill>
                  <a:srgbClr val="3B3B3B"/>
                </a:solidFill>
              </a:rPr>
              <a:t>디렉터리에 </a:t>
            </a:r>
            <a:r>
              <a:rPr lang="ko-KR" altLang="en-US" err="1">
                <a:solidFill>
                  <a:srgbClr val="3B3B3B"/>
                </a:solidFill>
              </a:rPr>
              <a:t>cgroup</a:t>
            </a:r>
            <a:r>
              <a:rPr lang="ko-KR" altLang="en-US">
                <a:solidFill>
                  <a:srgbClr val="3B3B3B"/>
                </a:solidFill>
              </a:rPr>
              <a:t> 마운트 시 </a:t>
            </a:r>
            <a:r>
              <a:rPr lang="ko-KR" altLang="en-US" err="1">
                <a:solidFill>
                  <a:srgbClr val="3B3B3B"/>
                </a:solidFill>
              </a:rPr>
              <a:t>cpu</a:t>
            </a:r>
            <a:r>
              <a:rPr lang="ko-KR" altLang="en-US">
                <a:solidFill>
                  <a:srgbClr val="3B3B3B"/>
                </a:solidFill>
              </a:rPr>
              <a:t> 옵션 사용</a:t>
            </a:r>
          </a:p>
          <a:p>
            <a:pPr marL="575945" lvl="1"/>
            <a:r>
              <a:rPr lang="ko-KR" altLang="en-US">
                <a:solidFill>
                  <a:srgbClr val="3B3B3B"/>
                </a:solidFill>
              </a:rPr>
              <a:t>루트 계정에서 </a:t>
            </a:r>
            <a:r>
              <a:rPr lang="ko-KR" altLang="en-US" err="1">
                <a:solidFill>
                  <a:srgbClr val="3B3B3B"/>
                </a:solidFill>
              </a:rPr>
              <a:t>cgroup이</a:t>
            </a:r>
            <a:r>
              <a:rPr lang="ko-KR" altLang="en-US">
                <a:solidFill>
                  <a:srgbClr val="3B3B3B"/>
                </a:solidFill>
              </a:rPr>
              <a:t> 마운트 되지 않은 /</a:t>
            </a:r>
            <a:r>
              <a:rPr lang="ko-KR" altLang="en-US" err="1">
                <a:solidFill>
                  <a:srgbClr val="3B3B3B"/>
                </a:solidFill>
              </a:rPr>
              <a:t>cgroup_tmp</a:t>
            </a:r>
            <a:r>
              <a:rPr lang="ko-KR" altLang="en-US">
                <a:solidFill>
                  <a:srgbClr val="3B3B3B"/>
                </a:solidFill>
              </a:rPr>
              <a:t> 디렉터리가 존재할 때 </a:t>
            </a:r>
          </a:p>
          <a:p>
            <a:pPr marL="575945" lvl="1"/>
            <a:r>
              <a:rPr lang="ko-KR" altLang="en-US" err="1">
                <a:solidFill>
                  <a:schemeClr val="accent5"/>
                </a:solidFill>
              </a:rPr>
              <a:t>mount</a:t>
            </a:r>
            <a:r>
              <a:rPr lang="ko-KR" altLang="en-US">
                <a:solidFill>
                  <a:schemeClr val="accent5"/>
                </a:solidFill>
              </a:rPr>
              <a:t> –</a:t>
            </a:r>
            <a:r>
              <a:rPr lang="ko-KR" altLang="en-US" err="1">
                <a:solidFill>
                  <a:schemeClr val="accent5"/>
                </a:solidFill>
              </a:rPr>
              <a:t>t</a:t>
            </a:r>
            <a:r>
              <a:rPr lang="ko-KR" altLang="en-US">
                <a:solidFill>
                  <a:schemeClr val="accent5"/>
                </a:solidFill>
              </a:rPr>
              <a:t> </a:t>
            </a:r>
            <a:r>
              <a:rPr lang="ko-KR" altLang="en-US" err="1">
                <a:solidFill>
                  <a:schemeClr val="accent5"/>
                </a:solidFill>
              </a:rPr>
              <a:t>cgroup</a:t>
            </a:r>
            <a:r>
              <a:rPr lang="ko-KR" altLang="en-US">
                <a:solidFill>
                  <a:schemeClr val="accent5"/>
                </a:solidFill>
              </a:rPr>
              <a:t> –</a:t>
            </a:r>
            <a:r>
              <a:rPr lang="ko-KR" altLang="en-US" err="1">
                <a:solidFill>
                  <a:schemeClr val="accent5"/>
                </a:solidFill>
              </a:rPr>
              <a:t>o</a:t>
            </a:r>
            <a:r>
              <a:rPr lang="ko-KR" altLang="en-US">
                <a:solidFill>
                  <a:schemeClr val="accent5"/>
                </a:solidFill>
              </a:rPr>
              <a:t> </a:t>
            </a:r>
            <a:r>
              <a:rPr lang="ko-KR" altLang="en-US" err="1">
                <a:solidFill>
                  <a:schemeClr val="accent5"/>
                </a:solidFill>
              </a:rPr>
              <a:t>cpu,cpuacct</a:t>
            </a:r>
            <a:r>
              <a:rPr lang="ko-KR" altLang="en-US">
                <a:solidFill>
                  <a:schemeClr val="accent5"/>
                </a:solidFill>
              </a:rPr>
              <a:t> </a:t>
            </a:r>
            <a:r>
              <a:rPr lang="ko-KR" altLang="en-US" err="1">
                <a:solidFill>
                  <a:schemeClr val="accent5"/>
                </a:solidFill>
              </a:rPr>
              <a:t>root_group</a:t>
            </a:r>
            <a:r>
              <a:rPr lang="ko-KR" altLang="en-US">
                <a:solidFill>
                  <a:schemeClr val="accent5"/>
                </a:solidFill>
              </a:rPr>
              <a:t> /</a:t>
            </a:r>
            <a:r>
              <a:rPr lang="ko-KR" altLang="en-US" err="1">
                <a:solidFill>
                  <a:schemeClr val="accent5"/>
                </a:solidFill>
              </a:rPr>
              <a:t>cgroup_tmp</a:t>
            </a:r>
            <a:endParaRPr lang="ko-KR" altLang="en-US">
              <a:solidFill>
                <a:schemeClr val="accent5"/>
              </a:solidFill>
            </a:endParaRPr>
          </a:p>
          <a:p>
            <a:pPr marL="575945" lvl="1"/>
            <a:r>
              <a:rPr lang="ko-KR" altLang="en-US">
                <a:solidFill>
                  <a:schemeClr val="accent5"/>
                </a:solidFill>
              </a:rPr>
              <a:t>그룹별 </a:t>
            </a:r>
            <a:r>
              <a:rPr lang="ko-KR" altLang="en-US" err="1">
                <a:solidFill>
                  <a:schemeClr val="accent5"/>
                </a:solidFill>
              </a:rPr>
              <a:t>cpu</a:t>
            </a:r>
            <a:r>
              <a:rPr lang="ko-KR" altLang="en-US">
                <a:solidFill>
                  <a:schemeClr val="accent5"/>
                </a:solidFill>
              </a:rPr>
              <a:t> 사용량 확인을 위해 </a:t>
            </a:r>
            <a:r>
              <a:rPr lang="ko-KR" altLang="en-US" err="1">
                <a:solidFill>
                  <a:schemeClr val="accent5"/>
                </a:solidFill>
              </a:rPr>
              <a:t>cpuacct</a:t>
            </a:r>
            <a:r>
              <a:rPr lang="ko-KR" altLang="en-US">
                <a:solidFill>
                  <a:schemeClr val="accent5"/>
                </a:solidFill>
              </a:rPr>
              <a:t> 서브시스템 마운트 옵션 동시사용 </a:t>
            </a:r>
          </a:p>
          <a:p>
            <a:r>
              <a:rPr lang="ko-KR" altLang="en-US">
                <a:solidFill>
                  <a:srgbClr val="3B3B3B"/>
                </a:solidFill>
              </a:rPr>
              <a:t>사용량 분배 확인을 위한 하위그룹 2개 생성 </a:t>
            </a:r>
            <a:endParaRPr lang="en-US" altLang="ko-KR">
              <a:solidFill>
                <a:srgbClr val="3B3B3B"/>
              </a:solidFill>
            </a:endParaRPr>
          </a:p>
          <a:p>
            <a:pPr marL="575945" lvl="1"/>
            <a:r>
              <a:rPr lang="en-US" err="1">
                <a:solidFill>
                  <a:schemeClr val="accent5"/>
                </a:solidFill>
                <a:ea typeface="+mn-lt"/>
                <a:cs typeface="+mn-lt"/>
              </a:rPr>
              <a:t>mkdir</a:t>
            </a:r>
            <a:r>
              <a:rPr lang="ko-KR">
                <a:solidFill>
                  <a:schemeClr val="accent5"/>
                </a:solidFill>
                <a:ea typeface="+mn-lt"/>
                <a:cs typeface="+mn-lt"/>
              </a:rPr>
              <a:t> </a:t>
            </a:r>
            <a:r>
              <a:rPr lang="en-US">
                <a:solidFill>
                  <a:schemeClr val="accent5"/>
                </a:solidFill>
                <a:ea typeface="+mn-lt"/>
                <a:cs typeface="+mn-lt"/>
              </a:rPr>
              <a:t>/cgroup_tmp/GroupA</a:t>
            </a:r>
          </a:p>
          <a:p>
            <a:pPr marL="575945" lvl="1"/>
            <a:r>
              <a:rPr lang="en-US" err="1">
                <a:solidFill>
                  <a:schemeClr val="accent5"/>
                </a:solidFill>
                <a:ea typeface="+mn-lt"/>
                <a:cs typeface="+mn-lt"/>
              </a:rPr>
              <a:t>mkdir</a:t>
            </a:r>
            <a:r>
              <a:rPr lang="ko-KR">
                <a:solidFill>
                  <a:schemeClr val="accent5"/>
                </a:solidFill>
                <a:ea typeface="+mn-lt"/>
                <a:cs typeface="+mn-lt"/>
              </a:rPr>
              <a:t> </a:t>
            </a:r>
            <a:r>
              <a:rPr lang="en-US">
                <a:solidFill>
                  <a:schemeClr val="accent5"/>
                </a:solidFill>
                <a:ea typeface="+mn-lt"/>
                <a:cs typeface="+mn-lt"/>
              </a:rPr>
              <a:t>/cgroup_tmp/</a:t>
            </a:r>
            <a:r>
              <a:rPr lang="en-US" err="1">
                <a:solidFill>
                  <a:schemeClr val="accent5"/>
                </a:solidFill>
                <a:ea typeface="+mn-lt"/>
                <a:cs typeface="+mn-lt"/>
              </a:rPr>
              <a:t>GroupB</a:t>
            </a:r>
            <a:endParaRPr lang="ko-KR">
              <a:solidFill>
                <a:schemeClr val="accent5"/>
              </a:solidFill>
              <a:ea typeface="+mn-lt"/>
              <a:cs typeface="+mn-lt"/>
            </a:endParaRPr>
          </a:p>
          <a:p>
            <a:endParaRPr lang="ko-KR">
              <a:ea typeface="+mn-lt"/>
              <a:cs typeface="+mn-lt"/>
            </a:endParaRPr>
          </a:p>
          <a:p>
            <a:pPr marL="575945" lvl="1">
              <a:buFont typeface="Arial" panose="05000000000000000000" pitchFamily="2" charset="2"/>
              <a:buChar char="•"/>
            </a:pPr>
            <a:endParaRPr lang="en-US" altLang="ko-KR">
              <a:solidFill>
                <a:srgbClr val="4472C4"/>
              </a:solidFill>
              <a:ea typeface="+mn-lt"/>
              <a:cs typeface="+mn-lt"/>
            </a:endParaRPr>
          </a:p>
          <a:p>
            <a:pPr marL="575945" lvl="1">
              <a:buFont typeface="Arial" panose="05000000000000000000" pitchFamily="2" charset="2"/>
              <a:buChar char="•"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/>
          </a:p>
          <a:p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6C91417-E915-42B8-AAE6-3135CA79D026}"/>
              </a:ext>
            </a:extLst>
          </p:cNvPr>
          <p:cNvCxnSpPr/>
          <p:nvPr/>
        </p:nvCxnSpPr>
        <p:spPr>
          <a:xfrm flipH="1">
            <a:off x="7960213" y="3720365"/>
            <a:ext cx="918307" cy="498229"/>
          </a:xfrm>
          <a:prstGeom prst="straightConnector1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022E908-D0E1-4AC3-8BED-377CEC27CD93}"/>
              </a:ext>
            </a:extLst>
          </p:cNvPr>
          <p:cNvCxnSpPr>
            <a:cxnSpLocks/>
          </p:cNvCxnSpPr>
          <p:nvPr/>
        </p:nvCxnSpPr>
        <p:spPr>
          <a:xfrm flipH="1" flipV="1">
            <a:off x="9191136" y="3710594"/>
            <a:ext cx="976922" cy="517770"/>
          </a:xfrm>
          <a:prstGeom prst="straightConnector1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7BFAAB7A-7E0F-4A07-ABCE-CEA8358E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CPU 사용률 제어(1/8)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578B2-7394-4A6B-9B78-7F7B1871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13003C-9F3A-4150-B807-4857FA1FCE78}"/>
              </a:ext>
            </a:extLst>
          </p:cNvPr>
          <p:cNvSpPr/>
          <p:nvPr/>
        </p:nvSpPr>
        <p:spPr>
          <a:xfrm>
            <a:off x="8157697" y="3235568"/>
            <a:ext cx="1805353" cy="4982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/cgroup_tmp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CA6AA7-6940-4D26-BC67-FBD6063A3643}"/>
              </a:ext>
            </a:extLst>
          </p:cNvPr>
          <p:cNvSpPr/>
          <p:nvPr/>
        </p:nvSpPr>
        <p:spPr>
          <a:xfrm>
            <a:off x="7358183" y="4183183"/>
            <a:ext cx="1094153" cy="4982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GroupA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41163E-78D3-4E98-B935-C6B07F0139B3}"/>
              </a:ext>
            </a:extLst>
          </p:cNvPr>
          <p:cNvSpPr/>
          <p:nvPr/>
        </p:nvSpPr>
        <p:spPr>
          <a:xfrm>
            <a:off x="9546490" y="4183183"/>
            <a:ext cx="1094153" cy="4982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GroupB</a:t>
            </a:r>
          </a:p>
        </p:txBody>
      </p:sp>
    </p:spTree>
    <p:extLst>
      <p:ext uri="{BB962C8B-B14F-4D97-AF65-F5344CB8AC3E}">
        <p14:creationId xmlns:p14="http://schemas.microsoft.com/office/powerpoint/2010/main" val="1948893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FB7EC30E-646C-4724-9A2A-E8BDBBDF0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>
                <a:solidFill>
                  <a:srgbClr val="3B3B3B"/>
                </a:solidFill>
              </a:rPr>
              <a:t>현재 </a:t>
            </a:r>
            <a:r>
              <a:rPr lang="ko-KR" altLang="en-US" err="1">
                <a:solidFill>
                  <a:srgbClr val="3B3B3B"/>
                </a:solidFill>
              </a:rPr>
              <a:t>shell</a:t>
            </a:r>
            <a:r>
              <a:rPr lang="ko-KR" altLang="en-US">
                <a:solidFill>
                  <a:srgbClr val="3B3B3B"/>
                </a:solidFill>
              </a:rPr>
              <a:t> ​</a:t>
            </a:r>
            <a:r>
              <a:rPr lang="ko-KR" altLang="en-US" err="1">
                <a:solidFill>
                  <a:srgbClr val="3B3B3B"/>
                </a:solidFill>
              </a:rPr>
              <a:t>Pid를</a:t>
            </a:r>
            <a:r>
              <a:rPr lang="ko-KR" altLang="en-US">
                <a:solidFill>
                  <a:srgbClr val="3B3B3B"/>
                </a:solidFill>
              </a:rPr>
              <a:t> </a:t>
            </a:r>
            <a:r>
              <a:rPr lang="ko-KR" altLang="en-US" err="1">
                <a:solidFill>
                  <a:srgbClr val="3B3B3B"/>
                </a:solidFill>
              </a:rPr>
              <a:t>GroupA의</a:t>
            </a:r>
            <a:r>
              <a:rPr lang="ko-KR" altLang="en-US">
                <a:solidFill>
                  <a:srgbClr val="3B3B3B"/>
                </a:solidFill>
              </a:rPr>
              <a:t> </a:t>
            </a:r>
            <a:r>
              <a:rPr lang="ko-KR" altLang="en-US" err="1">
                <a:solidFill>
                  <a:srgbClr val="3B3B3B"/>
                </a:solidFill>
              </a:rPr>
              <a:t>tasks</a:t>
            </a:r>
            <a:r>
              <a:rPr lang="ko-KR" altLang="en-US">
                <a:solidFill>
                  <a:srgbClr val="3B3B3B"/>
                </a:solidFill>
              </a:rPr>
              <a:t> 디렉터리에 추가 </a:t>
            </a:r>
          </a:p>
          <a:p>
            <a:pPr marL="575945" lvl="1"/>
            <a:r>
              <a:rPr lang="ko-KR" altLang="en-US" err="1">
                <a:solidFill>
                  <a:schemeClr val="accent5"/>
                </a:solidFill>
              </a:rPr>
              <a:t>echo</a:t>
            </a:r>
            <a:r>
              <a:rPr lang="ko-KR" altLang="en-US">
                <a:solidFill>
                  <a:schemeClr val="accent5"/>
                </a:solidFill>
              </a:rPr>
              <a:t> $$ &gt; /cgroup_tmp/</a:t>
            </a:r>
            <a:r>
              <a:rPr lang="ko-KR" altLang="en-US" err="1">
                <a:solidFill>
                  <a:schemeClr val="accent5"/>
                </a:solidFill>
              </a:rPr>
              <a:t>GroupA</a:t>
            </a:r>
            <a:r>
              <a:rPr lang="ko-KR" altLang="en-US">
                <a:solidFill>
                  <a:schemeClr val="accent5"/>
                </a:solidFill>
              </a:rPr>
              <a:t>/</a:t>
            </a:r>
            <a:r>
              <a:rPr lang="ko-KR" altLang="en-US" err="1">
                <a:solidFill>
                  <a:schemeClr val="accent5"/>
                </a:solidFill>
              </a:rPr>
              <a:t>tasks</a:t>
            </a:r>
            <a:endParaRPr lang="ko-KR" altLang="en-US">
              <a:solidFill>
                <a:schemeClr val="accent5"/>
              </a:solidFill>
            </a:endParaRPr>
          </a:p>
          <a:p>
            <a:r>
              <a:rPr lang="ko-KR" altLang="en-US">
                <a:solidFill>
                  <a:srgbClr val="3B3B3B"/>
                </a:solidFill>
              </a:rPr>
              <a:t>프로세스의 CPU 사용률 100%를 위한 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무한루프 쉘 스크립트 실행</a:t>
            </a:r>
          </a:p>
          <a:p>
            <a:pPr marL="575945" lvl="1">
              <a:buFont typeface="Arial" panose="05000000000000000000" pitchFamily="2" charset="2"/>
              <a:buChar char="•"/>
            </a:pPr>
            <a:r>
              <a:rPr lang="en-US" altLang="ko-KR">
                <a:solidFill>
                  <a:schemeClr val="accent5"/>
                </a:solidFill>
                <a:ea typeface="+mn-lt"/>
                <a:cs typeface="+mn-lt"/>
              </a:rPr>
              <a:t>while</a:t>
            </a:r>
            <a:r>
              <a:rPr lang="ko-KR">
                <a:solidFill>
                  <a:schemeClr val="accent5"/>
                </a:solidFill>
                <a:ea typeface="+mn-lt"/>
                <a:cs typeface="+mn-lt"/>
              </a:rPr>
              <a:t> </a:t>
            </a:r>
            <a:r>
              <a:rPr lang="en-US" altLang="ko-KR">
                <a:solidFill>
                  <a:schemeClr val="accent5"/>
                </a:solidFill>
                <a:ea typeface="+mn-lt"/>
                <a:cs typeface="+mn-lt"/>
              </a:rPr>
              <a:t>:;</a:t>
            </a:r>
            <a:r>
              <a:rPr lang="ko-KR">
                <a:solidFill>
                  <a:schemeClr val="accent5"/>
                </a:solidFill>
                <a:ea typeface="+mn-lt"/>
                <a:cs typeface="+mn-lt"/>
              </a:rPr>
              <a:t> </a:t>
            </a:r>
            <a:r>
              <a:rPr lang="en-US" altLang="ko-KR">
                <a:solidFill>
                  <a:schemeClr val="accent5"/>
                </a:solidFill>
                <a:ea typeface="+mn-lt"/>
                <a:cs typeface="+mn-lt"/>
              </a:rPr>
              <a:t>do</a:t>
            </a:r>
            <a:r>
              <a:rPr lang="ko-KR">
                <a:solidFill>
                  <a:schemeClr val="accent5"/>
                </a:solidFill>
                <a:ea typeface="+mn-lt"/>
                <a:cs typeface="+mn-lt"/>
              </a:rPr>
              <a:t> </a:t>
            </a:r>
            <a:r>
              <a:rPr lang="en-US" altLang="ko-KR">
                <a:solidFill>
                  <a:schemeClr val="accent5"/>
                </a:solidFill>
                <a:ea typeface="+mn-lt"/>
                <a:cs typeface="+mn-lt"/>
              </a:rPr>
              <a:t>true;</a:t>
            </a:r>
            <a:r>
              <a:rPr lang="ko-KR">
                <a:solidFill>
                  <a:schemeClr val="accent5"/>
                </a:solidFill>
                <a:ea typeface="+mn-lt"/>
                <a:cs typeface="+mn-lt"/>
              </a:rPr>
              <a:t> </a:t>
            </a:r>
            <a:r>
              <a:rPr lang="en-US" altLang="ko-KR">
                <a:solidFill>
                  <a:schemeClr val="accent5"/>
                </a:solidFill>
                <a:ea typeface="+mn-lt"/>
                <a:cs typeface="+mn-lt"/>
              </a:rPr>
              <a:t>done</a:t>
            </a:r>
            <a:r>
              <a:rPr lang="ko-KR">
                <a:solidFill>
                  <a:schemeClr val="accent5"/>
                </a:solidFill>
                <a:ea typeface="+mn-lt"/>
                <a:cs typeface="+mn-lt"/>
              </a:rPr>
              <a:t> </a:t>
            </a:r>
            <a:endParaRPr lang="en-US">
              <a:solidFill>
                <a:schemeClr val="accent5"/>
              </a:solidFill>
              <a:ea typeface="+mn-lt"/>
              <a:cs typeface="+mn-lt"/>
            </a:endParaRPr>
          </a:p>
          <a:p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새로운 </a:t>
            </a:r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shell을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 실행하여 </a:t>
            </a:r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GroupB에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 같은 과정 반복</a:t>
            </a:r>
          </a:p>
          <a:p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새로운 </a:t>
            </a:r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shell에서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 CPU 사용률 확인</a:t>
            </a:r>
          </a:p>
          <a:p>
            <a:pPr marL="575945" lvl="1"/>
            <a:r>
              <a:rPr lang="ko-KR" altLang="en-US" err="1">
                <a:solidFill>
                  <a:schemeClr val="accent5"/>
                </a:solidFill>
                <a:ea typeface="+mn-lt"/>
                <a:cs typeface="+mn-lt"/>
              </a:rPr>
              <a:t>top</a:t>
            </a:r>
            <a:r>
              <a:rPr lang="ko-KR" altLang="en-US">
                <a:solidFill>
                  <a:schemeClr val="accent5"/>
                </a:solidFill>
                <a:ea typeface="+mn-lt"/>
                <a:cs typeface="+mn-lt"/>
              </a:rPr>
              <a:t> 1</a:t>
            </a: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>
              <a:buFont typeface="Arial" panose="05000000000000000000" pitchFamily="2" charset="2"/>
              <a:buChar char="•"/>
            </a:pPr>
            <a:endParaRPr lang="en-US" altLang="ko-KR">
              <a:solidFill>
                <a:srgbClr val="4472C4"/>
              </a:solidFill>
              <a:ea typeface="+mn-lt"/>
              <a:cs typeface="+mn-lt"/>
            </a:endParaRPr>
          </a:p>
          <a:p>
            <a:pPr marL="347345" lvl="1" indent="0">
              <a:buNone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/>
          </a:p>
          <a:p>
            <a:endParaRPr lang="ko-KR" altLang="en-US"/>
          </a:p>
        </p:txBody>
      </p:sp>
      <p:sp>
        <p:nvSpPr>
          <p:cNvPr id="13" name="왼쪽 대괄호 12">
            <a:extLst>
              <a:ext uri="{FF2B5EF4-FFF2-40B4-BE49-F238E27FC236}">
                <a16:creationId xmlns:a16="http://schemas.microsoft.com/office/drawing/2014/main" id="{774DAEAA-1494-469E-B950-57176E74FD0B}"/>
              </a:ext>
            </a:extLst>
          </p:cNvPr>
          <p:cNvSpPr/>
          <p:nvPr/>
        </p:nvSpPr>
        <p:spPr>
          <a:xfrm>
            <a:off x="9676481" y="4595934"/>
            <a:ext cx="205154" cy="1426307"/>
          </a:xfrm>
          <a:prstGeom prst="leftBracket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대괄호 9">
            <a:extLst>
              <a:ext uri="{FF2B5EF4-FFF2-40B4-BE49-F238E27FC236}">
                <a16:creationId xmlns:a16="http://schemas.microsoft.com/office/drawing/2014/main" id="{0F6F76E5-97D1-43B1-9725-5FE925A82B0D}"/>
              </a:ext>
            </a:extLst>
          </p:cNvPr>
          <p:cNvSpPr/>
          <p:nvPr/>
        </p:nvSpPr>
        <p:spPr>
          <a:xfrm>
            <a:off x="7517481" y="4595934"/>
            <a:ext cx="205154" cy="1426307"/>
          </a:xfrm>
          <a:prstGeom prst="leftBracket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6C91417-E915-42B8-AAE6-3135CA79D026}"/>
              </a:ext>
            </a:extLst>
          </p:cNvPr>
          <p:cNvCxnSpPr/>
          <p:nvPr/>
        </p:nvCxnSpPr>
        <p:spPr>
          <a:xfrm flipH="1">
            <a:off x="7960213" y="3720365"/>
            <a:ext cx="918307" cy="498229"/>
          </a:xfrm>
          <a:prstGeom prst="straightConnector1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022E908-D0E1-4AC3-8BED-377CEC27CD93}"/>
              </a:ext>
            </a:extLst>
          </p:cNvPr>
          <p:cNvCxnSpPr>
            <a:cxnSpLocks/>
          </p:cNvCxnSpPr>
          <p:nvPr/>
        </p:nvCxnSpPr>
        <p:spPr>
          <a:xfrm flipH="1" flipV="1">
            <a:off x="9191136" y="3710594"/>
            <a:ext cx="976922" cy="517770"/>
          </a:xfrm>
          <a:prstGeom prst="straightConnector1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7BFAAB7A-7E0F-4A07-ABCE-CEA8358E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CPU 사용률 제어(2/8)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578B2-7394-4A6B-9B78-7F7B1871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13003C-9F3A-4150-B807-4857FA1FCE78}"/>
              </a:ext>
            </a:extLst>
          </p:cNvPr>
          <p:cNvSpPr/>
          <p:nvPr/>
        </p:nvSpPr>
        <p:spPr>
          <a:xfrm>
            <a:off x="8263977" y="3252692"/>
            <a:ext cx="1582175" cy="4982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/cgroup_tmp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CA6AA7-6940-4D26-BC67-FBD6063A3643}"/>
              </a:ext>
            </a:extLst>
          </p:cNvPr>
          <p:cNvSpPr/>
          <p:nvPr/>
        </p:nvSpPr>
        <p:spPr>
          <a:xfrm>
            <a:off x="7358183" y="4183183"/>
            <a:ext cx="1094153" cy="4982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GroupA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41163E-78D3-4E98-B935-C6B07F0139B3}"/>
              </a:ext>
            </a:extLst>
          </p:cNvPr>
          <p:cNvSpPr/>
          <p:nvPr/>
        </p:nvSpPr>
        <p:spPr>
          <a:xfrm>
            <a:off x="9546490" y="4183183"/>
            <a:ext cx="1094153" cy="4982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GroupB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0F1A53-2F10-43FC-8C71-3F98E776FFCA}"/>
              </a:ext>
            </a:extLst>
          </p:cNvPr>
          <p:cNvSpPr txBox="1"/>
          <p:nvPr/>
        </p:nvSpPr>
        <p:spPr>
          <a:xfrm>
            <a:off x="7683256" y="4684102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/>
              <a:t>Tid</a:t>
            </a:r>
          </a:p>
          <a:p>
            <a:pPr algn="l"/>
            <a:endParaRPr lang="ko-KR" altLang="en-US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EE856B-53A9-4928-AC4B-27A771D82F8F}"/>
              </a:ext>
            </a:extLst>
          </p:cNvPr>
          <p:cNvSpPr txBox="1"/>
          <p:nvPr/>
        </p:nvSpPr>
        <p:spPr>
          <a:xfrm>
            <a:off x="9881332" y="4684102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/>
              <a:t>Tid</a:t>
            </a:r>
          </a:p>
          <a:p>
            <a:pPr algn="l"/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995153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FAAB7A-7E0F-4A07-ABCE-CEA8358E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CPU 사용률 제어(3/8)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578B2-7394-4A6B-9B78-7F7B1871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FB7EC30E-646C-4724-9A2A-E8BDBBDF0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>
              <a:buFont typeface="Arial" panose="05000000000000000000" pitchFamily="2" charset="2"/>
              <a:buChar char="•"/>
            </a:pPr>
            <a:endParaRPr lang="en-US" altLang="ko-KR">
              <a:solidFill>
                <a:srgbClr val="4472C4"/>
              </a:solidFill>
              <a:ea typeface="+mn-lt"/>
              <a:cs typeface="+mn-lt"/>
            </a:endParaRPr>
          </a:p>
          <a:p>
            <a:pPr marL="347345" lvl="1" indent="0">
              <a:buNone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/>
          </a:p>
          <a:p>
            <a:endParaRPr lang="ko-KR" altLang="en-US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5C73260-2477-400B-9530-A1590EE340C8}"/>
              </a:ext>
            </a:extLst>
          </p:cNvPr>
          <p:cNvSpPr/>
          <p:nvPr/>
        </p:nvSpPr>
        <p:spPr>
          <a:xfrm>
            <a:off x="10399404" y="3482242"/>
            <a:ext cx="205154" cy="1426307"/>
          </a:xfrm>
          <a:prstGeom prst="leftBracket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왼쪽 대괄호 35">
            <a:extLst>
              <a:ext uri="{FF2B5EF4-FFF2-40B4-BE49-F238E27FC236}">
                <a16:creationId xmlns:a16="http://schemas.microsoft.com/office/drawing/2014/main" id="{A945AD24-14D9-4335-85B8-9FF0F44D295F}"/>
              </a:ext>
            </a:extLst>
          </p:cNvPr>
          <p:cNvSpPr/>
          <p:nvPr/>
        </p:nvSpPr>
        <p:spPr>
          <a:xfrm>
            <a:off x="8240404" y="3482242"/>
            <a:ext cx="205154" cy="1426307"/>
          </a:xfrm>
          <a:prstGeom prst="leftBracket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554D137-61B5-472A-BCEC-9C01840104E8}"/>
              </a:ext>
            </a:extLst>
          </p:cNvPr>
          <p:cNvCxnSpPr/>
          <p:nvPr/>
        </p:nvCxnSpPr>
        <p:spPr>
          <a:xfrm flipH="1">
            <a:off x="8683136" y="2157289"/>
            <a:ext cx="820615" cy="957382"/>
          </a:xfrm>
          <a:prstGeom prst="straightConnector1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5A6CC49-71A5-48F3-B7C4-A4F4CF36B867}"/>
              </a:ext>
            </a:extLst>
          </p:cNvPr>
          <p:cNvCxnSpPr>
            <a:cxnSpLocks/>
          </p:cNvCxnSpPr>
          <p:nvPr/>
        </p:nvCxnSpPr>
        <p:spPr>
          <a:xfrm flipH="1" flipV="1">
            <a:off x="10011751" y="2176826"/>
            <a:ext cx="683846" cy="869462"/>
          </a:xfrm>
          <a:prstGeom prst="straightConnector1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87B3295-95CD-45CF-946A-6B60FF5C8522}"/>
              </a:ext>
            </a:extLst>
          </p:cNvPr>
          <p:cNvSpPr/>
          <p:nvPr/>
        </p:nvSpPr>
        <p:spPr>
          <a:xfrm>
            <a:off x="8847795" y="1711568"/>
            <a:ext cx="1754553" cy="49823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/cgroup_tmp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12C4BAD-F466-4382-AA25-84335CF653A0}"/>
              </a:ext>
            </a:extLst>
          </p:cNvPr>
          <p:cNvSpPr/>
          <p:nvPr/>
        </p:nvSpPr>
        <p:spPr>
          <a:xfrm>
            <a:off x="8081106" y="3069491"/>
            <a:ext cx="1094153" cy="49823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GroupA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6149222-3924-4B0A-B5EB-6C8E3569F7D5}"/>
              </a:ext>
            </a:extLst>
          </p:cNvPr>
          <p:cNvSpPr/>
          <p:nvPr/>
        </p:nvSpPr>
        <p:spPr>
          <a:xfrm>
            <a:off x="10269413" y="3069491"/>
            <a:ext cx="1094153" cy="49823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GroupB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6626636-6947-4359-AC29-FE3C39C1E10B}"/>
              </a:ext>
            </a:extLst>
          </p:cNvPr>
          <p:cNvSpPr txBox="1"/>
          <p:nvPr/>
        </p:nvSpPr>
        <p:spPr>
          <a:xfrm>
            <a:off x="8243505" y="3570410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/>
              <a:t>Tid 100%</a:t>
            </a:r>
          </a:p>
          <a:p>
            <a:pPr algn="l"/>
            <a:endParaRPr lang="ko-KR" altLang="en-US" sz="14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8285873-241D-4ECF-86FA-CA83F5D2349E}"/>
              </a:ext>
            </a:extLst>
          </p:cNvPr>
          <p:cNvSpPr txBox="1"/>
          <p:nvPr/>
        </p:nvSpPr>
        <p:spPr>
          <a:xfrm>
            <a:off x="10398772" y="3570410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/>
              <a:t>Tid 100%</a:t>
            </a:r>
          </a:p>
          <a:p>
            <a:pPr algn="l"/>
            <a:endParaRPr lang="ko-KR" altLang="en-US" sz="14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4E123A6-EF19-45D8-AAF3-1106C3A5AE15}"/>
              </a:ext>
            </a:extLst>
          </p:cNvPr>
          <p:cNvSpPr/>
          <p:nvPr/>
        </p:nvSpPr>
        <p:spPr>
          <a:xfrm>
            <a:off x="8081107" y="2639645"/>
            <a:ext cx="1094152" cy="43961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CPU </a:t>
            </a:r>
            <a:endParaRPr lang="ko-KR">
              <a:solidFill>
                <a:schemeClr val="tx1"/>
              </a:solidFill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</a:rPr>
              <a:t>100%</a:t>
            </a:r>
            <a:endParaRPr lang="ko-KR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286ED43-35F2-471F-8C50-5104EAAA5388}"/>
              </a:ext>
            </a:extLst>
          </p:cNvPr>
          <p:cNvSpPr/>
          <p:nvPr/>
        </p:nvSpPr>
        <p:spPr>
          <a:xfrm>
            <a:off x="10269415" y="2610337"/>
            <a:ext cx="1094153" cy="46892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CPU </a:t>
            </a:r>
            <a:endParaRPr lang="ko-KR">
              <a:solidFill>
                <a:schemeClr val="tx1"/>
              </a:solidFill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</a:rPr>
              <a:t> 100%</a:t>
            </a:r>
            <a:endParaRPr lang="ko-KR">
              <a:solidFill>
                <a:schemeClr val="tx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FD9605E-83C4-4167-A9D6-BE3521F753D6}"/>
              </a:ext>
            </a:extLst>
          </p:cNvPr>
          <p:cNvGrpSpPr/>
          <p:nvPr/>
        </p:nvGrpSpPr>
        <p:grpSpPr>
          <a:xfrm>
            <a:off x="365759" y="1291681"/>
            <a:ext cx="5896366" cy="2747043"/>
            <a:chOff x="365759" y="1291681"/>
            <a:chExt cx="5896366" cy="274704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8E05A27-D6FC-44CB-9B30-9164974D7D85}"/>
                </a:ext>
              </a:extLst>
            </p:cNvPr>
            <p:cNvGrpSpPr/>
            <p:nvPr/>
          </p:nvGrpSpPr>
          <p:grpSpPr>
            <a:xfrm>
              <a:off x="365759" y="1291681"/>
              <a:ext cx="5896366" cy="2690868"/>
              <a:chOff x="203199" y="4110796"/>
              <a:chExt cx="5896366" cy="2690868"/>
            </a:xfrm>
          </p:grpSpPr>
          <p:pic>
            <p:nvPicPr>
              <p:cNvPr id="5" name="그림 5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861C3C25-15D4-4C0C-8402-0B6814C29A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3" t="61677" r="-43" b="28742"/>
              <a:stretch/>
            </p:blipFill>
            <p:spPr>
              <a:xfrm>
                <a:off x="205740" y="4110796"/>
                <a:ext cx="5892806" cy="162012"/>
              </a:xfrm>
              <a:prstGeom prst="rect">
                <a:avLst/>
              </a:prstGeom>
            </p:spPr>
          </p:pic>
          <p:pic>
            <p:nvPicPr>
              <p:cNvPr id="22" name="그림 4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10A0ADE5-C358-43C9-B38E-946F371426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54" t="26278" r="10478" b="1166"/>
              <a:stretch/>
            </p:blipFill>
            <p:spPr>
              <a:xfrm>
                <a:off x="203199" y="4274722"/>
                <a:ext cx="5896366" cy="2526942"/>
              </a:xfrm>
              <a:prstGeom prst="rect">
                <a:avLst/>
              </a:prstGeom>
            </p:spPr>
          </p:pic>
        </p:grpSp>
        <p:pic>
          <p:nvPicPr>
            <p:cNvPr id="9" name="그림 9" descr="텍스트이(가) 표시된 사진&#10;&#10;자동 생성된 설명">
              <a:extLst>
                <a:ext uri="{FF2B5EF4-FFF2-40B4-BE49-F238E27FC236}">
                  <a16:creationId xmlns:a16="http://schemas.microsoft.com/office/drawing/2014/main" id="{23CD5E9E-9602-4922-9971-84EB0C2B60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421" b="-377"/>
            <a:stretch/>
          </p:blipFill>
          <p:spPr>
            <a:xfrm>
              <a:off x="366445" y="1757628"/>
              <a:ext cx="5894273" cy="2281096"/>
            </a:xfrm>
            <a:prstGeom prst="rect">
              <a:avLst/>
            </a:prstGeom>
          </p:spPr>
        </p:pic>
      </p:grpSp>
      <p:pic>
        <p:nvPicPr>
          <p:cNvPr id="8" name="그림 9">
            <a:extLst>
              <a:ext uri="{FF2B5EF4-FFF2-40B4-BE49-F238E27FC236}">
                <a16:creationId xmlns:a16="http://schemas.microsoft.com/office/drawing/2014/main" id="{D5400CBF-80F1-4471-86E8-3D7D1D1F3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445" y="4191240"/>
            <a:ext cx="5893941" cy="174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688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FAAB7A-7E0F-4A07-ABCE-CEA8358E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/>
              <a:t>Overview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FC0A1-D8A9-4893-9A50-178756001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>
                <a:ea typeface="+mn-lt"/>
                <a:cs typeface="+mn-lt"/>
              </a:rPr>
              <a:t>리눅스 커널의 주요 역할 중 하나는 시스템 리소스 관리</a:t>
            </a:r>
            <a:endParaRPr lang="ko-KR" altLang="en-US" sz="2800">
              <a:ea typeface="+mn-lt"/>
              <a:cs typeface="+mn-lt"/>
            </a:endParaRPr>
          </a:p>
          <a:p>
            <a:pPr marL="575945" lvl="1">
              <a:buFont typeface="Arial" panose="05000000000000000000" pitchFamily="2" charset="2"/>
              <a:buChar char="•"/>
            </a:pPr>
            <a:r>
              <a:rPr lang="ko-KR" altLang="en-US" err="1">
                <a:ea typeface="+mn-lt"/>
                <a:cs typeface="+mn-lt"/>
              </a:rPr>
              <a:t>e.g</a:t>
            </a:r>
            <a:r>
              <a:rPr lang="ko-KR" altLang="en-US">
                <a:ea typeface="+mn-lt"/>
                <a:cs typeface="+mn-lt"/>
              </a:rPr>
              <a:t>., 프로세스</a:t>
            </a:r>
            <a:r>
              <a:rPr lang="ko-KR">
                <a:ea typeface="+mn-lt"/>
                <a:cs typeface="+mn-lt"/>
              </a:rPr>
              <a:t> 스케줄링, 메모리</a:t>
            </a:r>
            <a:r>
              <a:rPr lang="ko-KR" altLang="en-US">
                <a:ea typeface="+mn-lt"/>
                <a:cs typeface="+mn-lt"/>
              </a:rPr>
              <a:t> 할당</a:t>
            </a:r>
            <a:r>
              <a:rPr lang="en-US" altLang="ko-KR">
                <a:ea typeface="+mn-lt"/>
                <a:cs typeface="+mn-lt"/>
              </a:rPr>
              <a:t>,</a:t>
            </a:r>
            <a:r>
              <a:rPr lang="ko-KR">
                <a:ea typeface="+mn-lt"/>
                <a:cs typeface="+mn-lt"/>
              </a:rPr>
              <a:t> 디스크 IO 제어</a:t>
            </a:r>
            <a:r>
              <a:rPr lang="en-US" altLang="ko-KR">
                <a:ea typeface="+mn-lt"/>
                <a:cs typeface="+mn-lt"/>
              </a:rPr>
              <a:t>,</a:t>
            </a:r>
            <a:r>
              <a:rPr lang="ko-KR">
                <a:ea typeface="+mn-lt"/>
                <a:cs typeface="+mn-lt"/>
              </a:rPr>
              <a:t> </a:t>
            </a:r>
            <a:r>
              <a:rPr lang="en-US" altLang="ko-KR">
                <a:ea typeface="+mn-lt"/>
                <a:cs typeface="+mn-lt"/>
              </a:rPr>
              <a:t>etc.</a:t>
            </a:r>
            <a:endParaRPr lang="ko-KR" altLang="en-US">
              <a:ea typeface="+mn-lt"/>
              <a:cs typeface="+mn-lt"/>
            </a:endParaRPr>
          </a:p>
          <a:p>
            <a:r>
              <a:rPr lang="ko-KR" altLang="en-US">
                <a:ea typeface="+mn-lt"/>
                <a:cs typeface="+mn-lt"/>
              </a:rPr>
              <a:t>커널은 리소스 관리를 위한 </a:t>
            </a:r>
            <a:r>
              <a:rPr lang="ko-KR" altLang="en-US" err="1">
                <a:ea typeface="+mn-lt"/>
                <a:cs typeface="+mn-lt"/>
              </a:rPr>
              <a:t>cgroup</a:t>
            </a:r>
            <a:r>
              <a:rPr lang="ko-KR" altLang="en-US">
                <a:ea typeface="+mn-lt"/>
                <a:cs typeface="+mn-lt"/>
              </a:rPr>
              <a:t> 이라는 기능(인터페이스)을 지원</a:t>
            </a:r>
          </a:p>
          <a:p>
            <a:r>
              <a:rPr lang="ko-KR" altLang="en-US">
                <a:ea typeface="+mn-lt"/>
                <a:cs typeface="+mn-lt"/>
              </a:rPr>
              <a:t>​</a:t>
            </a:r>
            <a:r>
              <a:rPr lang="ko-KR" altLang="en-US" err="1">
                <a:ea typeface="+mn-lt"/>
                <a:cs typeface="+mn-lt"/>
              </a:rPr>
              <a:t>cgroup은</a:t>
            </a:r>
            <a:r>
              <a:rPr lang="ko-KR" altLang="en-US">
                <a:ea typeface="+mn-lt"/>
                <a:cs typeface="+mn-lt"/>
              </a:rPr>
              <a:t> 시스템 내 프로세스를 그룹화 하고 각 그룹단위로 리소스를 관리 </a:t>
            </a:r>
          </a:p>
          <a:p>
            <a:pPr marL="575945" lvl="1">
              <a:buFont typeface="Arial" panose="05000000000000000000" pitchFamily="2" charset="2"/>
              <a:buChar char="•"/>
            </a:pPr>
            <a:r>
              <a:rPr lang="en-US" altLang="ko-KR">
                <a:ea typeface="+mn-lt"/>
                <a:cs typeface="+mn-lt"/>
              </a:rPr>
              <a:t>Application</a:t>
            </a:r>
            <a:r>
              <a:rPr lang="ko-KR">
                <a:ea typeface="+mn-lt"/>
                <a:cs typeface="+mn-lt"/>
              </a:rPr>
              <a:t>을 구성하는 </a:t>
            </a:r>
            <a:r>
              <a:rPr lang="ko-KR" altLang="en-US">
                <a:ea typeface="+mn-lt"/>
                <a:cs typeface="+mn-lt"/>
              </a:rPr>
              <a:t>개별 프로세스가</a:t>
            </a:r>
            <a:r>
              <a:rPr lang="ko-KR">
                <a:ea typeface="+mn-lt"/>
                <a:cs typeface="+mn-lt"/>
              </a:rPr>
              <a:t> 아닌 </a:t>
            </a:r>
            <a:r>
              <a:rPr lang="en-US" altLang="ko-KR">
                <a:ea typeface="+mn-lt"/>
                <a:cs typeface="+mn-lt"/>
              </a:rPr>
              <a:t>app, </a:t>
            </a:r>
            <a:r>
              <a:rPr lang="en-US" altLang="ko-KR" err="1">
                <a:ea typeface="+mn-lt"/>
                <a:cs typeface="+mn-lt"/>
              </a:rPr>
              <a:t>컨테이너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단위</a:t>
            </a:r>
            <a:r>
              <a:rPr lang="ko-KR" altLang="en-US">
                <a:ea typeface="+mn-lt"/>
                <a:cs typeface="+mn-lt"/>
              </a:rPr>
              <a:t>로 제어가</a:t>
            </a:r>
            <a:r>
              <a:rPr lang="ko-KR">
                <a:ea typeface="+mn-lt"/>
                <a:cs typeface="+mn-lt"/>
              </a:rPr>
              <a:t> 가능</a:t>
            </a:r>
          </a:p>
          <a:p>
            <a:pPr marL="0" indent="0">
              <a:buNone/>
            </a:pPr>
            <a:endParaRPr lang="en-US" altLang="ko-KR"/>
          </a:p>
          <a:p>
            <a:endParaRPr lang="ko-KR" altLang="en-US"/>
          </a:p>
          <a:p>
            <a:pPr marL="0" indent="0">
              <a:buNone/>
            </a:pP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578B2-7394-4A6B-9B78-7F7B1871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032933E2-3366-4908-8030-072CEEED8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4627" y="4112336"/>
            <a:ext cx="5048738" cy="18146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34A9CA-E090-4653-9C3A-1D95E73837EF}"/>
              </a:ext>
            </a:extLst>
          </p:cNvPr>
          <p:cNvSpPr txBox="1"/>
          <p:nvPr/>
        </p:nvSpPr>
        <p:spPr>
          <a:xfrm>
            <a:off x="6576890" y="5932121"/>
            <a:ext cx="603542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>
                <a:solidFill>
                  <a:schemeClr val="accent1"/>
                </a:solidFill>
                <a:ea typeface="+mn-lt"/>
                <a:cs typeface="+mn-lt"/>
              </a:rPr>
              <a:t>Kakao Tech, https</a:t>
            </a:r>
            <a:r>
              <a:rPr lang="ko-KR" sz="1200">
                <a:solidFill>
                  <a:schemeClr val="accent1"/>
                </a:solidFill>
                <a:ea typeface="+mn-lt"/>
                <a:cs typeface="+mn-lt"/>
              </a:rPr>
              <a:t>://tech.kakao.com/2020/06/29/cgroup-driver/</a:t>
            </a:r>
            <a:endParaRPr lang="ko-KR" sz="12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597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FAAB7A-7E0F-4A07-ABCE-CEA8358E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CPU 사용률 제어(4/8)</a:t>
            </a:r>
            <a:endParaRPr 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578B2-7394-4A6B-9B78-7F7B1871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FB7EC30E-646C-4724-9A2A-E8BDBBDF0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err="1">
                <a:solidFill>
                  <a:srgbClr val="3B3B3B"/>
                </a:solidFill>
                <a:ea typeface="+mn-lt"/>
                <a:cs typeface="+mn-lt"/>
              </a:rPr>
              <a:t>cpuacct</a:t>
            </a:r>
            <a:r>
              <a:rPr lang="ko-KR">
                <a:solidFill>
                  <a:srgbClr val="3B3B3B"/>
                </a:solidFill>
                <a:ea typeface="+mn-lt"/>
                <a:cs typeface="+mn-lt"/>
              </a:rPr>
              <a:t> 서브시스템은 각 그룹별 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사용 정보를</a:t>
            </a:r>
            <a:r>
              <a:rPr lang="ko-KR">
                <a:solidFill>
                  <a:srgbClr val="3B3B3B"/>
                </a:solidFill>
                <a:ea typeface="+mn-lt"/>
                <a:cs typeface="+mn-lt"/>
              </a:rPr>
              <a:t> 파일에 기록</a:t>
            </a:r>
            <a:endParaRPr lang="ko-KR"/>
          </a:p>
          <a:p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각 하위 그룹 디렉터리 내 </a:t>
            </a:r>
            <a:r>
              <a:rPr lang="en-US" altLang="ko-KR" err="1">
                <a:solidFill>
                  <a:srgbClr val="3B3B3B"/>
                </a:solidFill>
                <a:ea typeface="+mn-lt"/>
                <a:cs typeface="+mn-lt"/>
              </a:rPr>
              <a:t>cpuacct.useage_all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 파일이 존재</a:t>
            </a:r>
            <a:endParaRPr lang="ko-KR"/>
          </a:p>
          <a:p>
            <a:pPr marL="575945" lvl="1">
              <a:buFont typeface="Arial,Sans-Serif" panose="05000000000000000000" pitchFamily="2" charset="2"/>
              <a:buChar char="•"/>
            </a:pPr>
            <a:r>
              <a:rPr lang="ko-KR">
                <a:ea typeface="+mn-lt"/>
                <a:cs typeface="+mn-lt"/>
              </a:rPr>
              <a:t>그룹 내에서 동작중인 프로세스의 </a:t>
            </a:r>
            <a:r>
              <a:rPr lang="en-US" altLang="ko-KR">
                <a:ea typeface="+mn-lt"/>
                <a:cs typeface="+mn-lt"/>
              </a:rPr>
              <a:t>cpu</a:t>
            </a:r>
            <a:r>
              <a:rPr lang="ko-KR">
                <a:ea typeface="+mn-lt"/>
                <a:cs typeface="+mn-lt"/>
              </a:rPr>
              <a:t> 코어별 누적 사용량</a:t>
            </a:r>
            <a:r>
              <a:rPr lang="en-US" altLang="ko-KR">
                <a:ea typeface="+mn-lt"/>
                <a:cs typeface="+mn-lt"/>
              </a:rPr>
              <a:t>(</a:t>
            </a:r>
            <a:r>
              <a:rPr lang="ko-KR">
                <a:ea typeface="+mn-lt"/>
                <a:cs typeface="+mn-lt"/>
              </a:rPr>
              <a:t>단위</a:t>
            </a:r>
            <a:r>
              <a:rPr lang="en-US" altLang="ko-KR">
                <a:ea typeface="+mn-lt"/>
                <a:cs typeface="+mn-lt"/>
              </a:rPr>
              <a:t>:</a:t>
            </a:r>
            <a:r>
              <a:rPr lang="ko-KR">
                <a:ea typeface="+mn-lt"/>
                <a:cs typeface="+mn-lt"/>
              </a:rPr>
              <a:t> </a:t>
            </a:r>
            <a:r>
              <a:rPr lang="en-US" altLang="ko-KR">
                <a:ea typeface="+mn-lt"/>
                <a:cs typeface="+mn-lt"/>
              </a:rPr>
              <a:t>ns) 실시간</a:t>
            </a:r>
            <a:r>
              <a:rPr lang="ko-KR">
                <a:ea typeface="+mn-lt"/>
                <a:cs typeface="+mn-lt"/>
              </a:rPr>
              <a:t> 기록 </a:t>
            </a:r>
            <a:endParaRPr lang="ko-KR" altLang="en-US">
              <a:ea typeface="+mn-lt"/>
              <a:cs typeface="+mn-lt"/>
            </a:endParaRPr>
          </a:p>
          <a:p>
            <a:r>
              <a:rPr lang="ko-KR" altLang="en-US">
                <a:ea typeface="+mn-lt"/>
                <a:cs typeface="+mn-lt"/>
              </a:rPr>
              <a:t>실시간 사용량 확인을 위한 스크립트 작성 </a:t>
            </a:r>
          </a:p>
          <a:p>
            <a:pPr marL="575945" lvl="1"/>
            <a:r>
              <a:rPr lang="ko-KR" altLang="en-US">
                <a:ea typeface="+mn-lt"/>
                <a:cs typeface="+mn-lt"/>
              </a:rPr>
              <a:t>새로운 shell 생성</a:t>
            </a:r>
            <a:endParaRPr lang="ko-KR"/>
          </a:p>
          <a:p>
            <a:pPr marL="575945" lvl="1"/>
            <a:r>
              <a:rPr lang="ko-KR" altLang="en-US">
                <a:ea typeface="+mn-lt"/>
                <a:cs typeface="+mn-lt"/>
              </a:rPr>
              <a:t>각 하위그룹 디렉터리로 이동</a:t>
            </a:r>
          </a:p>
          <a:p>
            <a:pPr marL="575945" lvl="1"/>
            <a:r>
              <a:rPr lang="ko-KR" altLang="en-US">
                <a:solidFill>
                  <a:schemeClr val="accent5"/>
                </a:solidFill>
                <a:ea typeface="+mn-lt"/>
                <a:cs typeface="+mn-lt"/>
              </a:rPr>
              <a:t>cd /cgroup_tmp/GroupA</a:t>
            </a:r>
          </a:p>
          <a:p>
            <a:pPr marL="575945" lvl="1"/>
            <a:r>
              <a:rPr lang="ko-KR">
                <a:ea typeface="+mn-lt"/>
                <a:cs typeface="+mn-lt"/>
              </a:rPr>
              <a:t>루프마다</a:t>
            </a:r>
            <a:r>
              <a:rPr lang="ko-KR" altLang="en-US">
                <a:ea typeface="+mn-lt"/>
                <a:cs typeface="+mn-lt"/>
              </a:rPr>
              <a:t> 각 그룹 하위 디렉터리 cpuacct.usage_all 파일을 변수에 할당한 후 터미널 출력 </a:t>
            </a:r>
          </a:p>
          <a:p>
            <a:pPr marL="575945" lvl="1"/>
            <a:r>
              <a:rPr lang="ko-KR">
                <a:solidFill>
                  <a:schemeClr val="accent5"/>
                </a:solidFill>
                <a:ea typeface="+mn-lt"/>
                <a:cs typeface="+mn-lt"/>
              </a:rPr>
              <a:t>while true; do value</a:t>
            </a:r>
            <a:r>
              <a:rPr lang="en-US" altLang="ko-KR">
                <a:solidFill>
                  <a:schemeClr val="accent5"/>
                </a:solidFill>
                <a:ea typeface="+mn-lt"/>
                <a:cs typeface="+mn-lt"/>
              </a:rPr>
              <a:t>=$(&lt;</a:t>
            </a:r>
            <a:r>
              <a:rPr lang="ko-KR">
                <a:solidFill>
                  <a:schemeClr val="accent5"/>
                </a:solidFill>
                <a:ea typeface="+mn-lt"/>
                <a:cs typeface="+mn-lt"/>
              </a:rPr>
              <a:t>cpuacct.usage_all); "$value";  done;</a:t>
            </a:r>
            <a:endParaRPr lang="ko-KR">
              <a:solidFill>
                <a:schemeClr val="accent5"/>
              </a:solidFill>
            </a:endParaRPr>
          </a:p>
          <a:p>
            <a:pPr marL="347345" lvl="1" indent="0">
              <a:buNone/>
            </a:pPr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 sz="2000">
              <a:solidFill>
                <a:srgbClr val="3B3B3B"/>
              </a:solidFill>
            </a:endParaRPr>
          </a:p>
          <a:p>
            <a:pPr marL="575945" lvl="1">
              <a:buFont typeface="Arial" panose="05000000000000000000" pitchFamily="2" charset="2"/>
              <a:buChar char="•"/>
            </a:pPr>
            <a:endParaRPr lang="ko-KR" altLang="en-US">
              <a:solidFill>
                <a:srgbClr val="3B3B3B"/>
              </a:solidFill>
            </a:endParaRPr>
          </a:p>
          <a:p>
            <a:pPr marL="347345" lvl="1" indent="0">
              <a:buNone/>
            </a:pPr>
            <a:endParaRPr lang="ko-KR" altLang="en-US"/>
          </a:p>
          <a:p>
            <a:endParaRPr lang="ko-KR" altLang="en-US" sz="2000"/>
          </a:p>
          <a:p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405620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FAAB7A-7E0F-4A07-ABCE-CEA8358E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CPU 사용률 제어(5/8)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578B2-7394-4A6B-9B78-7F7B1871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FB7EC30E-646C-4724-9A2A-E8BDBBDF0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>
                <a:solidFill>
                  <a:srgbClr val="3B3B3B"/>
                </a:solidFill>
                <a:ea typeface="+mn-lt"/>
                <a:cs typeface="+mn-lt"/>
              </a:rPr>
              <a:t>파일 내용이 출력될 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때 마다 사용중인 코어의 사용량이 변화 </a:t>
            </a:r>
            <a:endParaRPr lang="ko-KR">
              <a:solidFill>
                <a:srgbClr val="3B3B3B"/>
              </a:solidFill>
              <a:ea typeface="+mn-lt"/>
              <a:cs typeface="+mn-lt"/>
            </a:endParaRPr>
          </a:p>
          <a:p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각 하위 그룹에서 실행중인 shell 프로세스가 선점중인 코어 정보를 확인가능</a:t>
            </a:r>
          </a:p>
          <a:p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GroupA, GroupB 는 1개 코어의 누적 사용량만 증가한다. </a:t>
            </a:r>
          </a:p>
          <a:p>
            <a:pPr marL="575945" lvl="1">
              <a:buFont typeface="Arial" panose="05000000000000000000" pitchFamily="2" charset="2"/>
              <a:buChar char="•"/>
            </a:pPr>
            <a:r>
              <a:rPr lang="ko-KR" altLang="en-US">
                <a:solidFill>
                  <a:srgbClr val="3B3B3B"/>
                </a:solidFill>
              </a:rPr>
              <a:t>각 그룹별 사용중인 코어는 사용량이 지속적으로 증가한다.</a:t>
            </a:r>
          </a:p>
          <a:p>
            <a:pPr marL="575945" lvl="1"/>
            <a:endParaRPr lang="ko-KR">
              <a:solidFill>
                <a:srgbClr val="4472C4"/>
              </a:solidFill>
            </a:endParaRPr>
          </a:p>
          <a:p>
            <a:endParaRPr lang="ko-KR" altLang="en-US">
              <a:solidFill>
                <a:srgbClr val="3B3B3B"/>
              </a:solidFill>
            </a:endParaRPr>
          </a:p>
          <a:p>
            <a:pPr marL="575945" lvl="1">
              <a:buFont typeface="Arial" panose="05000000000000000000" pitchFamily="2" charset="2"/>
              <a:buChar char="•"/>
            </a:pPr>
            <a:endParaRPr lang="en-US" altLang="ko-KR">
              <a:solidFill>
                <a:srgbClr val="4472C4"/>
              </a:solidFill>
            </a:endParaRPr>
          </a:p>
          <a:p>
            <a:pPr marL="347345" lvl="1" indent="0">
              <a:buNone/>
            </a:pPr>
            <a:endParaRPr lang="en-US" altLang="ko-KR"/>
          </a:p>
          <a:p>
            <a:endParaRPr lang="ko-KR" altLang="en-US"/>
          </a:p>
          <a:p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1939807-D9D0-4B5A-99C9-43E0971BCFAD}"/>
              </a:ext>
            </a:extLst>
          </p:cNvPr>
          <p:cNvGrpSpPr/>
          <p:nvPr/>
        </p:nvGrpSpPr>
        <p:grpSpPr>
          <a:xfrm>
            <a:off x="8380769" y="3012962"/>
            <a:ext cx="5060865" cy="3196981"/>
            <a:chOff x="8081106" y="1711568"/>
            <a:chExt cx="5060865" cy="3196981"/>
          </a:xfrm>
        </p:grpSpPr>
        <p:sp>
          <p:nvSpPr>
            <p:cNvPr id="34" name="왼쪽 대괄호 33">
              <a:extLst>
                <a:ext uri="{FF2B5EF4-FFF2-40B4-BE49-F238E27FC236}">
                  <a16:creationId xmlns:a16="http://schemas.microsoft.com/office/drawing/2014/main" id="{35C73260-2477-400B-9530-A1590EE340C8}"/>
                </a:ext>
              </a:extLst>
            </p:cNvPr>
            <p:cNvSpPr/>
            <p:nvPr/>
          </p:nvSpPr>
          <p:spPr>
            <a:xfrm>
              <a:off x="10399404" y="3482242"/>
              <a:ext cx="205154" cy="1426307"/>
            </a:xfrm>
            <a:prstGeom prst="leftBracket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왼쪽 대괄호 35">
              <a:extLst>
                <a:ext uri="{FF2B5EF4-FFF2-40B4-BE49-F238E27FC236}">
                  <a16:creationId xmlns:a16="http://schemas.microsoft.com/office/drawing/2014/main" id="{A945AD24-14D9-4335-85B8-9FF0F44D295F}"/>
                </a:ext>
              </a:extLst>
            </p:cNvPr>
            <p:cNvSpPr/>
            <p:nvPr/>
          </p:nvSpPr>
          <p:spPr>
            <a:xfrm>
              <a:off x="8240404" y="3482242"/>
              <a:ext cx="205154" cy="1426307"/>
            </a:xfrm>
            <a:prstGeom prst="leftBracket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5554D137-61B5-472A-BCEC-9C01840104E8}"/>
                </a:ext>
              </a:extLst>
            </p:cNvPr>
            <p:cNvCxnSpPr/>
            <p:nvPr/>
          </p:nvCxnSpPr>
          <p:spPr>
            <a:xfrm flipH="1">
              <a:off x="8683136" y="2157289"/>
              <a:ext cx="820615" cy="957382"/>
            </a:xfrm>
            <a:prstGeom prst="straightConnector1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85A6CC49-71A5-48F3-B7C4-A4F4CF36B8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1751" y="2176826"/>
              <a:ext cx="683846" cy="869462"/>
            </a:xfrm>
            <a:prstGeom prst="straightConnector1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87B3295-95CD-45CF-946A-6B60FF5C8522}"/>
                </a:ext>
              </a:extLst>
            </p:cNvPr>
            <p:cNvSpPr/>
            <p:nvPr/>
          </p:nvSpPr>
          <p:spPr>
            <a:xfrm>
              <a:off x="8847795" y="1711568"/>
              <a:ext cx="1754553" cy="498231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</a:rPr>
                <a:t>/cgroup_tmp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12C4BAD-F466-4382-AA25-84335CF653A0}"/>
                </a:ext>
              </a:extLst>
            </p:cNvPr>
            <p:cNvSpPr/>
            <p:nvPr/>
          </p:nvSpPr>
          <p:spPr>
            <a:xfrm>
              <a:off x="8081106" y="3069491"/>
              <a:ext cx="1094153" cy="4982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</a:rPr>
                <a:t>GroupA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6149222-3924-4B0A-B5EB-6C8E3569F7D5}"/>
                </a:ext>
              </a:extLst>
            </p:cNvPr>
            <p:cNvSpPr/>
            <p:nvPr/>
          </p:nvSpPr>
          <p:spPr>
            <a:xfrm>
              <a:off x="10269413" y="3069491"/>
              <a:ext cx="1094153" cy="4982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</a:rPr>
                <a:t>GroupB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6626636-6947-4359-AC29-FE3C39C1E10B}"/>
                </a:ext>
              </a:extLst>
            </p:cNvPr>
            <p:cNvSpPr txBox="1"/>
            <p:nvPr/>
          </p:nvSpPr>
          <p:spPr>
            <a:xfrm>
              <a:off x="8243505" y="3570410"/>
              <a:ext cx="2743199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1400"/>
                <a:t>Tid 100%</a:t>
              </a:r>
            </a:p>
            <a:p>
              <a:pPr algn="l"/>
              <a:endParaRPr lang="ko-KR" altLang="en-US" sz="14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8285873-241D-4ECF-86FA-CA83F5D2349E}"/>
                </a:ext>
              </a:extLst>
            </p:cNvPr>
            <p:cNvSpPr txBox="1"/>
            <p:nvPr/>
          </p:nvSpPr>
          <p:spPr>
            <a:xfrm>
              <a:off x="10398772" y="3570410"/>
              <a:ext cx="2743199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1400"/>
                <a:t>Tid 100%</a:t>
              </a:r>
            </a:p>
            <a:p>
              <a:pPr algn="l"/>
              <a:endParaRPr lang="ko-KR" altLang="en-US" sz="140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4E123A6-EF19-45D8-AAF3-1106C3A5AE15}"/>
                </a:ext>
              </a:extLst>
            </p:cNvPr>
            <p:cNvSpPr/>
            <p:nvPr/>
          </p:nvSpPr>
          <p:spPr>
            <a:xfrm>
              <a:off x="8081107" y="2639645"/>
              <a:ext cx="1094152" cy="43961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</a:rPr>
                <a:t>CPU  100%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286ED43-35F2-471F-8C50-5104EAAA5388}"/>
                </a:ext>
              </a:extLst>
            </p:cNvPr>
            <p:cNvSpPr/>
            <p:nvPr/>
          </p:nvSpPr>
          <p:spPr>
            <a:xfrm>
              <a:off x="10269415" y="2610337"/>
              <a:ext cx="1094153" cy="46892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</a:rPr>
                <a:t>CPU  100%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6409F80-2529-49C5-BC9C-B054AF211C4D}"/>
              </a:ext>
            </a:extLst>
          </p:cNvPr>
          <p:cNvGrpSpPr/>
          <p:nvPr/>
        </p:nvGrpSpPr>
        <p:grpSpPr>
          <a:xfrm>
            <a:off x="613023" y="4034264"/>
            <a:ext cx="1684305" cy="2383444"/>
            <a:chOff x="518843" y="3683230"/>
            <a:chExt cx="1684305" cy="2383444"/>
          </a:xfrm>
        </p:grpSpPr>
        <p:pic>
          <p:nvPicPr>
            <p:cNvPr id="6" name="그림 7" descr="텍스트이(가) 표시된 사진&#10;&#10;자동 생성된 설명">
              <a:extLst>
                <a:ext uri="{FF2B5EF4-FFF2-40B4-BE49-F238E27FC236}">
                  <a16:creationId xmlns:a16="http://schemas.microsoft.com/office/drawing/2014/main" id="{61EB1E63-354E-4888-A020-0E70017DC7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47" t="16816" r="53475" b="20852"/>
            <a:stretch/>
          </p:blipFill>
          <p:spPr>
            <a:xfrm>
              <a:off x="518844" y="3683230"/>
              <a:ext cx="1684304" cy="2383444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AFC1A64-2B26-4BE7-9F2A-C9FE01ECA50D}"/>
                </a:ext>
              </a:extLst>
            </p:cNvPr>
            <p:cNvSpPr/>
            <p:nvPr/>
          </p:nvSpPr>
          <p:spPr>
            <a:xfrm>
              <a:off x="518845" y="3982090"/>
              <a:ext cx="1224336" cy="1883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49ECF20-6299-44A5-BD8D-78849267D222}"/>
                </a:ext>
              </a:extLst>
            </p:cNvPr>
            <p:cNvSpPr/>
            <p:nvPr/>
          </p:nvSpPr>
          <p:spPr>
            <a:xfrm>
              <a:off x="518844" y="4752652"/>
              <a:ext cx="1207213" cy="2054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AB15F51-C178-4384-B78A-2A694175967F}"/>
                </a:ext>
              </a:extLst>
            </p:cNvPr>
            <p:cNvSpPr/>
            <p:nvPr/>
          </p:nvSpPr>
          <p:spPr>
            <a:xfrm>
              <a:off x="518843" y="5557460"/>
              <a:ext cx="1232898" cy="16267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9">
            <a:extLst>
              <a:ext uri="{FF2B5EF4-FFF2-40B4-BE49-F238E27FC236}">
                <a16:creationId xmlns:a16="http://schemas.microsoft.com/office/drawing/2014/main" id="{3332BBB9-CB57-495D-BF3F-FA5268BF11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0" b="18421"/>
          <a:stretch/>
        </p:blipFill>
        <p:spPr>
          <a:xfrm>
            <a:off x="580490" y="3434520"/>
            <a:ext cx="7118288" cy="270378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9174EA97-E663-4018-8DCE-D8EC35735552}"/>
              </a:ext>
            </a:extLst>
          </p:cNvPr>
          <p:cNvGrpSpPr/>
          <p:nvPr/>
        </p:nvGrpSpPr>
        <p:grpSpPr>
          <a:xfrm>
            <a:off x="3369922" y="4034263"/>
            <a:ext cx="1915479" cy="2388218"/>
            <a:chOff x="3994933" y="3631859"/>
            <a:chExt cx="1915479" cy="2388218"/>
          </a:xfrm>
        </p:grpSpPr>
        <p:pic>
          <p:nvPicPr>
            <p:cNvPr id="15" name="그림 15" descr="텍스트이(가) 표시된 사진&#10;&#10;자동 생성된 설명">
              <a:extLst>
                <a:ext uri="{FF2B5EF4-FFF2-40B4-BE49-F238E27FC236}">
                  <a16:creationId xmlns:a16="http://schemas.microsoft.com/office/drawing/2014/main" id="{78E362DA-C141-4E30-A522-A71A2923AF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3569" b="49180"/>
            <a:stretch/>
          </p:blipFill>
          <p:spPr>
            <a:xfrm>
              <a:off x="3996648" y="3631859"/>
              <a:ext cx="1913764" cy="2388218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DC1EE18-9688-4241-A8F9-3566C02451E4}"/>
                </a:ext>
              </a:extLst>
            </p:cNvPr>
            <p:cNvSpPr/>
            <p:nvPr/>
          </p:nvSpPr>
          <p:spPr>
            <a:xfrm>
              <a:off x="3994935" y="4872516"/>
              <a:ext cx="1190089" cy="15411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4E186F1-7AA6-4B88-B255-65922F94089E}"/>
                </a:ext>
              </a:extLst>
            </p:cNvPr>
            <p:cNvSpPr/>
            <p:nvPr/>
          </p:nvSpPr>
          <p:spPr>
            <a:xfrm>
              <a:off x="3994934" y="5643077"/>
              <a:ext cx="1198651" cy="16267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2B1EE65-FB96-45C8-A9B4-5DD2615A3152}"/>
                </a:ext>
              </a:extLst>
            </p:cNvPr>
            <p:cNvSpPr/>
            <p:nvPr/>
          </p:nvSpPr>
          <p:spPr>
            <a:xfrm>
              <a:off x="3994933" y="4076267"/>
              <a:ext cx="1190089" cy="16267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62F41B4-AEED-4C8B-A123-8AF372B27BBC}"/>
              </a:ext>
            </a:extLst>
          </p:cNvPr>
          <p:cNvSpPr txBox="1"/>
          <p:nvPr/>
        </p:nvSpPr>
        <p:spPr>
          <a:xfrm>
            <a:off x="931524" y="3731231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err="1"/>
              <a:t>GroupA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8716A65-5DC4-422A-A8A8-1A2C9D829DEB}"/>
              </a:ext>
            </a:extLst>
          </p:cNvPr>
          <p:cNvSpPr txBox="1"/>
          <p:nvPr/>
        </p:nvSpPr>
        <p:spPr>
          <a:xfrm>
            <a:off x="3868220" y="370554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err="1"/>
              <a:t>GroupB</a:t>
            </a:r>
          </a:p>
        </p:txBody>
      </p:sp>
    </p:spTree>
    <p:extLst>
      <p:ext uri="{BB962C8B-B14F-4D97-AF65-F5344CB8AC3E}">
        <p14:creationId xmlns:p14="http://schemas.microsoft.com/office/powerpoint/2010/main" val="3582773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FAAB7A-7E0F-4A07-ABCE-CEA8358E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CPU 사용률 제어(6/8)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578B2-7394-4A6B-9B78-7F7B1871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FB7EC30E-646C-4724-9A2A-E8BDBBDF0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그룹별 </a:t>
            </a:r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Shell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 프로세스 추가</a:t>
            </a:r>
            <a:endParaRPr lang="ko-KR"/>
          </a:p>
          <a:p>
            <a:r>
              <a:rPr lang="ko-KR" altLang="en-US"/>
              <a:t>시스템의 코어 개수만큼 할당 </a:t>
            </a:r>
          </a:p>
          <a:p>
            <a:r>
              <a:rPr lang="ko-KR"/>
              <a:t>각 하위 그룹에 </a:t>
            </a:r>
            <a:r>
              <a:rPr lang="en-US" altLang="ko-KR"/>
              <a:t>shell </a:t>
            </a:r>
            <a:r>
              <a:rPr lang="en-US" altLang="ko-KR" err="1"/>
              <a:t>프로세스를</a:t>
            </a:r>
            <a:r>
              <a:rPr lang="en-US" altLang="ko-KR"/>
              <a:t> 2개씩 </a:t>
            </a:r>
            <a:r>
              <a:rPr lang="en-US" altLang="ko-KR" err="1"/>
              <a:t>실행</a:t>
            </a:r>
            <a:endParaRPr lang="en-US" altLang="ko-KR"/>
          </a:p>
          <a:p>
            <a:pPr marL="575945" lvl="1">
              <a:buFont typeface="Arial" panose="05000000000000000000" pitchFamily="2" charset="2"/>
              <a:buChar char="•"/>
            </a:pPr>
            <a:endParaRPr lang="en-US" altLang="ko-KR">
              <a:solidFill>
                <a:srgbClr val="4472C4"/>
              </a:solidFill>
              <a:ea typeface="+mn-lt"/>
              <a:cs typeface="+mn-lt"/>
            </a:endParaRPr>
          </a:p>
          <a:p>
            <a:pPr marL="347345" lvl="1" indent="0">
              <a:buNone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/>
          </a:p>
          <a:p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8285873-241D-4ECF-86FA-CA83F5D2349E}"/>
              </a:ext>
            </a:extLst>
          </p:cNvPr>
          <p:cNvSpPr txBox="1"/>
          <p:nvPr/>
        </p:nvSpPr>
        <p:spPr>
          <a:xfrm>
            <a:off x="9988794" y="4332410"/>
            <a:ext cx="274319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/>
              <a:t>Tid 100%</a:t>
            </a:r>
          </a:p>
          <a:p>
            <a:r>
              <a:rPr lang="ko-KR" altLang="en-US" sz="1400"/>
              <a:t>Tid 100%</a:t>
            </a:r>
          </a:p>
          <a:p>
            <a:pPr algn="l"/>
            <a:endParaRPr lang="ko-KR" altLang="en-US" sz="1400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5C73260-2477-400B-9530-A1590EE340C8}"/>
              </a:ext>
            </a:extLst>
          </p:cNvPr>
          <p:cNvSpPr/>
          <p:nvPr/>
        </p:nvSpPr>
        <p:spPr>
          <a:xfrm>
            <a:off x="9940342" y="4186843"/>
            <a:ext cx="313226" cy="1962398"/>
          </a:xfrm>
          <a:prstGeom prst="leftBracket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왼쪽 대괄호 35">
            <a:extLst>
              <a:ext uri="{FF2B5EF4-FFF2-40B4-BE49-F238E27FC236}">
                <a16:creationId xmlns:a16="http://schemas.microsoft.com/office/drawing/2014/main" id="{A945AD24-14D9-4335-85B8-9FF0F44D295F}"/>
              </a:ext>
            </a:extLst>
          </p:cNvPr>
          <p:cNvSpPr/>
          <p:nvPr/>
        </p:nvSpPr>
        <p:spPr>
          <a:xfrm>
            <a:off x="6644012" y="4186843"/>
            <a:ext cx="313226" cy="1962398"/>
          </a:xfrm>
          <a:prstGeom prst="leftBracket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554D137-61B5-472A-BCEC-9C01840104E8}"/>
              </a:ext>
            </a:extLst>
          </p:cNvPr>
          <p:cNvCxnSpPr/>
          <p:nvPr/>
        </p:nvCxnSpPr>
        <p:spPr>
          <a:xfrm flipH="1">
            <a:off x="7319969" y="2363894"/>
            <a:ext cx="1252903" cy="1317223"/>
          </a:xfrm>
          <a:prstGeom prst="straightConnector1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5A6CC49-71A5-48F3-B7C4-A4F4CF36B867}"/>
              </a:ext>
            </a:extLst>
          </p:cNvPr>
          <p:cNvCxnSpPr>
            <a:cxnSpLocks/>
          </p:cNvCxnSpPr>
          <p:nvPr/>
        </p:nvCxnSpPr>
        <p:spPr>
          <a:xfrm flipH="1" flipV="1">
            <a:off x="9348479" y="2390774"/>
            <a:ext cx="1044086" cy="1196257"/>
          </a:xfrm>
          <a:prstGeom prst="straightConnector1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87B3295-95CD-45CF-946A-6B60FF5C8522}"/>
              </a:ext>
            </a:extLst>
          </p:cNvPr>
          <p:cNvSpPr/>
          <p:nvPr/>
        </p:nvSpPr>
        <p:spPr>
          <a:xfrm>
            <a:off x="8229324" y="1896194"/>
            <a:ext cx="1456494" cy="5399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/cgroup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12C4BAD-F466-4382-AA25-84335CF653A0}"/>
              </a:ext>
            </a:extLst>
          </p:cNvPr>
          <p:cNvSpPr/>
          <p:nvPr/>
        </p:nvSpPr>
        <p:spPr>
          <a:xfrm>
            <a:off x="6400798" y="3618956"/>
            <a:ext cx="1670537" cy="68549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GroupA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6149222-3924-4B0A-B5EB-6C8E3569F7D5}"/>
              </a:ext>
            </a:extLst>
          </p:cNvPr>
          <p:cNvSpPr/>
          <p:nvPr/>
        </p:nvSpPr>
        <p:spPr>
          <a:xfrm>
            <a:off x="9741873" y="3618956"/>
            <a:ext cx="1670537" cy="68549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err="1">
                <a:solidFill>
                  <a:schemeClr val="tx1"/>
                </a:solidFill>
              </a:rPr>
              <a:t>GroupB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6626636-6947-4359-AC29-FE3C39C1E10B}"/>
              </a:ext>
            </a:extLst>
          </p:cNvPr>
          <p:cNvSpPr txBox="1"/>
          <p:nvPr/>
        </p:nvSpPr>
        <p:spPr>
          <a:xfrm>
            <a:off x="6662652" y="4327688"/>
            <a:ext cx="4188276" cy="738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err="1"/>
              <a:t>Tid</a:t>
            </a:r>
            <a:r>
              <a:rPr lang="ko-KR" altLang="en-US" sz="1400"/>
              <a:t> 100%</a:t>
            </a:r>
          </a:p>
          <a:p>
            <a:r>
              <a:rPr lang="ko-KR" altLang="en-US" sz="1400" err="1"/>
              <a:t>Tid</a:t>
            </a:r>
            <a:r>
              <a:rPr lang="ko-KR" altLang="en-US" sz="1400"/>
              <a:t> 100%</a:t>
            </a:r>
          </a:p>
          <a:p>
            <a:endParaRPr lang="ko-KR" altLang="en-US" sz="14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4E123A6-EF19-45D8-AAF3-1106C3A5AE15}"/>
              </a:ext>
            </a:extLst>
          </p:cNvPr>
          <p:cNvSpPr/>
          <p:nvPr/>
        </p:nvSpPr>
        <p:spPr>
          <a:xfrm>
            <a:off x="6400800" y="3036109"/>
            <a:ext cx="865100" cy="604848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CPU</a:t>
            </a:r>
            <a:endParaRPr lang="ko-KR">
              <a:solidFill>
                <a:schemeClr val="tx1"/>
              </a:solidFill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</a:rPr>
              <a:t>  100%</a:t>
            </a:r>
            <a:endParaRPr lang="ko-KR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286ED43-35F2-471F-8C50-5104EAAA5388}"/>
              </a:ext>
            </a:extLst>
          </p:cNvPr>
          <p:cNvSpPr/>
          <p:nvPr/>
        </p:nvSpPr>
        <p:spPr>
          <a:xfrm>
            <a:off x="9741876" y="2997608"/>
            <a:ext cx="869462" cy="63478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CPU</a:t>
            </a:r>
            <a:endParaRPr lang="ko-KR">
              <a:solidFill>
                <a:schemeClr val="tx1"/>
              </a:solidFill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</a:rPr>
              <a:t>  100%</a:t>
            </a:r>
            <a:endParaRPr lang="ko-KR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7A1178-B5BB-44FE-A7BD-E6A28DB3CB56}"/>
              </a:ext>
            </a:extLst>
          </p:cNvPr>
          <p:cNvSpPr/>
          <p:nvPr/>
        </p:nvSpPr>
        <p:spPr>
          <a:xfrm>
            <a:off x="7266354" y="3033409"/>
            <a:ext cx="804981" cy="604848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CPU 100%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02291-89D2-4688-BA22-E1F0E295A133}"/>
              </a:ext>
            </a:extLst>
          </p:cNvPr>
          <p:cNvSpPr/>
          <p:nvPr/>
        </p:nvSpPr>
        <p:spPr>
          <a:xfrm>
            <a:off x="10608632" y="3002329"/>
            <a:ext cx="806485" cy="630067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CPU </a:t>
            </a:r>
            <a:endParaRPr lang="ko-KR">
              <a:solidFill>
                <a:schemeClr val="tx1"/>
              </a:solidFill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</a:rPr>
              <a:t> 100%</a:t>
            </a:r>
            <a:endParaRPr lang="ko-KR">
              <a:solidFill>
                <a:schemeClr val="tx1"/>
              </a:solidFill>
            </a:endParaRPr>
          </a:p>
        </p:txBody>
      </p:sp>
      <p:pic>
        <p:nvPicPr>
          <p:cNvPr id="5" name="그림 8">
            <a:extLst>
              <a:ext uri="{FF2B5EF4-FFF2-40B4-BE49-F238E27FC236}">
                <a16:creationId xmlns:a16="http://schemas.microsoft.com/office/drawing/2014/main" id="{77EC96B2-06B3-4443-AF93-CEF829302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22" y="3035224"/>
            <a:ext cx="5457289" cy="190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49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FAAB7A-7E0F-4A07-ABCE-CEA8358E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CPU 사용률 제어(7/8)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578B2-7394-4A6B-9B78-7F7B1871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FB7EC30E-646C-4724-9A2A-E8BDBBDF0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커널 프로세스 스케줄​러(</a:t>
            </a:r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Completly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 </a:t>
            </a:r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Fair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 </a:t>
            </a:r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Scheduler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)에 의해 코어가 동적으로 배정</a:t>
            </a:r>
            <a:endParaRPr lang="ko-KR"/>
          </a:p>
          <a:p>
            <a:r>
              <a:rPr lang="ko-KR">
                <a:solidFill>
                  <a:srgbClr val="3B3B3B"/>
                </a:solidFill>
                <a:ea typeface="+mn-lt"/>
                <a:cs typeface="+mn-lt"/>
              </a:rPr>
              <a:t>스케줄러</a:t>
            </a:r>
            <a:r>
              <a:rPr lang="ko-KR">
                <a:ea typeface="+mn-lt"/>
                <a:cs typeface="+mn-lt"/>
              </a:rPr>
              <a:t> 내부</a:t>
            </a:r>
            <a:r>
              <a:rPr lang="en-US">
                <a:ea typeface="+mn-lt"/>
                <a:cs typeface="+mn-lt"/>
              </a:rPr>
              <a:t> </a:t>
            </a:r>
            <a:r>
              <a:rPr lang="ko-KR" altLang="en-US">
                <a:ea typeface="+mn-lt"/>
                <a:cs typeface="+mn-lt"/>
              </a:rPr>
              <a:t>알고리즘 정책에</a:t>
            </a:r>
            <a:r>
              <a:rPr lang="en-US">
                <a:ea typeface="+mn-lt"/>
                <a:cs typeface="+mn-lt"/>
              </a:rPr>
              <a:t> </a:t>
            </a:r>
            <a:r>
              <a:rPr lang="ko-KR" altLang="en-US">
                <a:ea typeface="+mn-lt"/>
                <a:cs typeface="+mn-lt"/>
              </a:rPr>
              <a:t>따라</a:t>
            </a:r>
            <a:r>
              <a:rPr lang="en-US">
                <a:ea typeface="+mn-lt"/>
                <a:cs typeface="+mn-lt"/>
              </a:rPr>
              <a:t> </a:t>
            </a:r>
            <a:r>
              <a:rPr lang="ko-KR" altLang="en-US">
                <a:ea typeface="+mn-lt"/>
                <a:cs typeface="+mn-lt"/>
              </a:rPr>
              <a:t>선점하는</a:t>
            </a:r>
            <a:r>
              <a:rPr lang="en-US">
                <a:ea typeface="+mn-lt"/>
                <a:cs typeface="+mn-lt"/>
              </a:rPr>
              <a:t> </a:t>
            </a:r>
            <a:r>
              <a:rPr lang="ko-KR" altLang="en-US">
                <a:ea typeface="+mn-lt"/>
                <a:cs typeface="+mn-lt"/>
              </a:rPr>
              <a:t>코어가</a:t>
            </a:r>
            <a:r>
              <a:rPr lang="en-US">
                <a:ea typeface="+mn-lt"/>
                <a:cs typeface="+mn-lt"/>
              </a:rPr>
              <a:t> </a:t>
            </a:r>
            <a:r>
              <a:rPr lang="ko-KR" altLang="en-US">
                <a:ea typeface="+mn-lt"/>
                <a:cs typeface="+mn-lt"/>
              </a:rPr>
              <a:t>변경됨을 확인할 수 있음</a:t>
            </a:r>
            <a:endParaRPr lang="en-US" altLang="ko-KR">
              <a:ea typeface="+mn-lt"/>
              <a:cs typeface="+mn-lt"/>
            </a:endParaRPr>
          </a:p>
          <a:p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그룹별로 CPU사용률이 일정하게 분배</a:t>
            </a:r>
          </a:p>
          <a:p>
            <a:r>
              <a:rPr lang="en-US" altLang="ko-KR">
                <a:solidFill>
                  <a:srgbClr val="3B3B3B"/>
                </a:solidFill>
              </a:rPr>
              <a:t>하지만 코어사용은 고정적이지 않고 스케줄러에 의해 변경됨</a:t>
            </a:r>
          </a:p>
          <a:p>
            <a:pPr marL="0" indent="0">
              <a:buNone/>
            </a:pPr>
            <a:endParaRPr lang="ko-KR" altLang="en-US">
              <a:solidFill>
                <a:srgbClr val="3B3B3B"/>
              </a:solidFill>
            </a:endParaRPr>
          </a:p>
          <a:p>
            <a:pPr marL="0" indent="0">
              <a:buNone/>
            </a:pPr>
            <a:endParaRPr lang="ko-KR" altLang="en-US">
              <a:solidFill>
                <a:srgbClr val="3B3B3B"/>
              </a:solidFill>
            </a:endParaRPr>
          </a:p>
          <a:p>
            <a:pPr marL="575945" lvl="1">
              <a:buFont typeface="Arial" panose="05000000000000000000" pitchFamily="2" charset="2"/>
              <a:buChar char="•"/>
            </a:pPr>
            <a:endParaRPr lang="en-US" altLang="ko-KR">
              <a:solidFill>
                <a:srgbClr val="4472C4"/>
              </a:solidFill>
            </a:endParaRPr>
          </a:p>
          <a:p>
            <a:pPr marL="347345" lvl="1" indent="0">
              <a:buNone/>
            </a:pPr>
            <a:endParaRPr lang="en-US" altLang="ko-KR"/>
          </a:p>
          <a:p>
            <a:endParaRPr lang="ko-KR" altLang="en-US"/>
          </a:p>
          <a:p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565209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FAAB7A-7E0F-4A07-ABCE-CEA8358E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CPU 사용률 제어(8/8)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578B2-7394-4A6B-9B78-7F7B1871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FB7EC30E-646C-4724-9A2A-E8BDBBDF0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GroupA, GroupB 에서 각 코어별 누적 사용량 확인</a:t>
            </a:r>
            <a:endParaRPr lang="ko-KR" altLang="en-US"/>
          </a:p>
          <a:p>
            <a:endParaRPr lang="ko-KR" altLang="en-US">
              <a:solidFill>
                <a:srgbClr val="3B3B3B"/>
              </a:solidFill>
            </a:endParaRPr>
          </a:p>
          <a:p>
            <a:pPr marL="0" indent="0">
              <a:buNone/>
            </a:pPr>
            <a:endParaRPr lang="ko-KR" altLang="en-US">
              <a:solidFill>
                <a:srgbClr val="3B3B3B"/>
              </a:solidFill>
            </a:endParaRPr>
          </a:p>
          <a:p>
            <a:pPr marL="575945" lvl="1">
              <a:buFont typeface="Arial" panose="05000000000000000000" pitchFamily="2" charset="2"/>
              <a:buChar char="•"/>
            </a:pPr>
            <a:endParaRPr lang="en-US" altLang="ko-KR">
              <a:solidFill>
                <a:srgbClr val="4472C4"/>
              </a:solidFill>
            </a:endParaRPr>
          </a:p>
          <a:p>
            <a:pPr marL="347345" lvl="1" indent="0">
              <a:buNone/>
            </a:pPr>
            <a:endParaRPr lang="en-US" altLang="ko-KR"/>
          </a:p>
          <a:p>
            <a:endParaRPr lang="ko-KR" altLang="en-US"/>
          </a:p>
          <a:p>
            <a:endParaRPr lang="ko-KR" altLang="en-US" b="1"/>
          </a:p>
        </p:txBody>
      </p:sp>
      <p:pic>
        <p:nvPicPr>
          <p:cNvPr id="8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DA23194D-F26E-4DD4-8CEB-0E264713F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130" y="1742688"/>
            <a:ext cx="3993222" cy="41175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DD3CD5C-6AA8-4182-AA1C-16EF9F5C4285}"/>
              </a:ext>
            </a:extLst>
          </p:cNvPr>
          <p:cNvSpPr/>
          <p:nvPr/>
        </p:nvSpPr>
        <p:spPr>
          <a:xfrm>
            <a:off x="1914418" y="2346788"/>
            <a:ext cx="1181528" cy="1541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3335CD-CF2A-4F9C-9BEF-DB785FCDF991}"/>
              </a:ext>
            </a:extLst>
          </p:cNvPr>
          <p:cNvSpPr/>
          <p:nvPr/>
        </p:nvSpPr>
        <p:spPr>
          <a:xfrm>
            <a:off x="1914417" y="2500900"/>
            <a:ext cx="1181528" cy="1541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D48699-5C09-4455-B999-E739D89B7167}"/>
              </a:ext>
            </a:extLst>
          </p:cNvPr>
          <p:cNvSpPr/>
          <p:nvPr/>
        </p:nvSpPr>
        <p:spPr>
          <a:xfrm>
            <a:off x="1897294" y="3083102"/>
            <a:ext cx="1181528" cy="1541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B91966B-60F5-4479-BD91-EC4BB2D75DF1}"/>
              </a:ext>
            </a:extLst>
          </p:cNvPr>
          <p:cNvSpPr/>
          <p:nvPr/>
        </p:nvSpPr>
        <p:spPr>
          <a:xfrm>
            <a:off x="1897293" y="3237214"/>
            <a:ext cx="1181528" cy="1541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72A211-78AC-49FA-B75E-43C887747E61}"/>
              </a:ext>
            </a:extLst>
          </p:cNvPr>
          <p:cNvSpPr/>
          <p:nvPr/>
        </p:nvSpPr>
        <p:spPr>
          <a:xfrm>
            <a:off x="1897293" y="3845101"/>
            <a:ext cx="1181528" cy="1541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213B26-7E20-4068-B2D5-EB30E50DC52C}"/>
              </a:ext>
            </a:extLst>
          </p:cNvPr>
          <p:cNvSpPr/>
          <p:nvPr/>
        </p:nvSpPr>
        <p:spPr>
          <a:xfrm>
            <a:off x="1897292" y="3999213"/>
            <a:ext cx="1181528" cy="1541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44C13A0-E2E0-4B2D-8AEA-7AF0A91D6B29}"/>
              </a:ext>
            </a:extLst>
          </p:cNvPr>
          <p:cNvSpPr/>
          <p:nvPr/>
        </p:nvSpPr>
        <p:spPr>
          <a:xfrm>
            <a:off x="1897292" y="4735528"/>
            <a:ext cx="1181528" cy="1541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F110254-7D17-47F0-BB7A-2E292A65747B}"/>
              </a:ext>
            </a:extLst>
          </p:cNvPr>
          <p:cNvSpPr/>
          <p:nvPr/>
        </p:nvSpPr>
        <p:spPr>
          <a:xfrm>
            <a:off x="1897291" y="5514651"/>
            <a:ext cx="1181528" cy="1541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으로 구부러짐 4">
            <a:extLst>
              <a:ext uri="{FF2B5EF4-FFF2-40B4-BE49-F238E27FC236}">
                <a16:creationId xmlns:a16="http://schemas.microsoft.com/office/drawing/2014/main" id="{496ADB94-D98A-42B7-B4F1-189F02E13DD3}"/>
              </a:ext>
            </a:extLst>
          </p:cNvPr>
          <p:cNvSpPr/>
          <p:nvPr/>
        </p:nvSpPr>
        <p:spPr>
          <a:xfrm>
            <a:off x="1115431" y="3848339"/>
            <a:ext cx="727752" cy="133564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8D084B-87A2-4334-AAE3-0A38D795AABD}"/>
              </a:ext>
            </a:extLst>
          </p:cNvPr>
          <p:cNvSpPr/>
          <p:nvPr/>
        </p:nvSpPr>
        <p:spPr>
          <a:xfrm>
            <a:off x="1897291" y="4889640"/>
            <a:ext cx="1181528" cy="15411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7E69FCA-540C-4D80-A1B3-3406A30A5C35}"/>
              </a:ext>
            </a:extLst>
          </p:cNvPr>
          <p:cNvSpPr/>
          <p:nvPr/>
        </p:nvSpPr>
        <p:spPr>
          <a:xfrm>
            <a:off x="1897290" y="5668763"/>
            <a:ext cx="1181528" cy="15411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4A893326-535E-4D25-86B3-9169526D6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771" y="1751982"/>
            <a:ext cx="4087402" cy="411603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DC22D9D-BC38-45D6-A2CF-681B9B877852}"/>
              </a:ext>
            </a:extLst>
          </p:cNvPr>
          <p:cNvSpPr/>
          <p:nvPr/>
        </p:nvSpPr>
        <p:spPr>
          <a:xfrm>
            <a:off x="7060058" y="2175552"/>
            <a:ext cx="1181528" cy="1541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58A2FB-ED20-45C6-94E2-CDC693234676}"/>
              </a:ext>
            </a:extLst>
          </p:cNvPr>
          <p:cNvSpPr/>
          <p:nvPr/>
        </p:nvSpPr>
        <p:spPr>
          <a:xfrm>
            <a:off x="7051497" y="2629327"/>
            <a:ext cx="1181528" cy="1541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EFC95A-C682-4C54-8379-491E167DEEB1}"/>
              </a:ext>
            </a:extLst>
          </p:cNvPr>
          <p:cNvSpPr/>
          <p:nvPr/>
        </p:nvSpPr>
        <p:spPr>
          <a:xfrm>
            <a:off x="7051496" y="5240675"/>
            <a:ext cx="1181528" cy="1541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255169-FF01-4666-9E18-9F97689D70F5}"/>
              </a:ext>
            </a:extLst>
          </p:cNvPr>
          <p:cNvSpPr/>
          <p:nvPr/>
        </p:nvSpPr>
        <p:spPr>
          <a:xfrm>
            <a:off x="7051496" y="3399888"/>
            <a:ext cx="1181528" cy="1541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3EE1211-DC5B-4D63-8570-0D45EA46300A}"/>
              </a:ext>
            </a:extLst>
          </p:cNvPr>
          <p:cNvSpPr/>
          <p:nvPr/>
        </p:nvSpPr>
        <p:spPr>
          <a:xfrm>
            <a:off x="7051495" y="4161887"/>
            <a:ext cx="1181528" cy="1541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7FEA0EC-4B5A-4AF4-B232-585F1CE45DB9}"/>
              </a:ext>
            </a:extLst>
          </p:cNvPr>
          <p:cNvSpPr/>
          <p:nvPr/>
        </p:nvSpPr>
        <p:spPr>
          <a:xfrm>
            <a:off x="7051494" y="2937549"/>
            <a:ext cx="1181528" cy="1541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B71294-F056-469F-9F3B-CB97C72674E9}"/>
              </a:ext>
            </a:extLst>
          </p:cNvPr>
          <p:cNvSpPr/>
          <p:nvPr/>
        </p:nvSpPr>
        <p:spPr>
          <a:xfrm>
            <a:off x="7051495" y="3699550"/>
            <a:ext cx="1181528" cy="1541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A4C5DE7-2FCE-46F1-A58A-9F5C925C43A7}"/>
              </a:ext>
            </a:extLst>
          </p:cNvPr>
          <p:cNvSpPr/>
          <p:nvPr/>
        </p:nvSpPr>
        <p:spPr>
          <a:xfrm>
            <a:off x="7924799" y="1139573"/>
            <a:ext cx="1181528" cy="1541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4065025-E4BA-4476-AD47-C3284B6FBF83}"/>
              </a:ext>
            </a:extLst>
          </p:cNvPr>
          <p:cNvSpPr/>
          <p:nvPr/>
        </p:nvSpPr>
        <p:spPr>
          <a:xfrm>
            <a:off x="7051495" y="5703012"/>
            <a:ext cx="1181528" cy="1541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8C2818-88CF-4BA3-9883-9449FE9FC508}"/>
              </a:ext>
            </a:extLst>
          </p:cNvPr>
          <p:cNvSpPr txBox="1"/>
          <p:nvPr/>
        </p:nvSpPr>
        <p:spPr>
          <a:xfrm>
            <a:off x="9056670" y="103426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: 선점중인 코어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720D4D1-3A08-4A69-B4A6-EEE8392264C6}"/>
              </a:ext>
            </a:extLst>
          </p:cNvPr>
          <p:cNvSpPr/>
          <p:nvPr/>
        </p:nvSpPr>
        <p:spPr>
          <a:xfrm>
            <a:off x="7051494" y="4915325"/>
            <a:ext cx="1181528" cy="1541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80A84E3-34A0-42C0-8272-9303ADD57E9E}"/>
              </a:ext>
            </a:extLst>
          </p:cNvPr>
          <p:cNvSpPr/>
          <p:nvPr/>
        </p:nvSpPr>
        <p:spPr>
          <a:xfrm>
            <a:off x="7051495" y="4487235"/>
            <a:ext cx="1181528" cy="1541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950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FAAB7A-7E0F-4A07-ABCE-CEA8358E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CPU 사용률 제어(6/6)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578B2-7394-4A6B-9B78-7F7B1871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FB7EC30E-646C-4724-9A2A-E8BDBBDF0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코어 수 보다 많은 프로세스 생성 </a:t>
            </a:r>
          </a:p>
          <a:p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그룹별 </a:t>
            </a:r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Shell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 프로세스 추가(</a:t>
            </a:r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GroupA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 3, </a:t>
            </a:r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GroupB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 5)</a:t>
            </a:r>
            <a:endParaRPr lang="ko-KR"/>
          </a:p>
          <a:p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각 그룹 내에서 프로세스 별로 CPU 사용률이 일정하게 분배 </a:t>
            </a: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>
              <a:buFont typeface="Arial" panose="05000000000000000000" pitchFamily="2" charset="2"/>
              <a:buChar char="•"/>
            </a:pPr>
            <a:endParaRPr lang="en-US" altLang="ko-KR">
              <a:solidFill>
                <a:srgbClr val="4472C4"/>
              </a:solidFill>
              <a:ea typeface="+mn-lt"/>
              <a:cs typeface="+mn-lt"/>
            </a:endParaRPr>
          </a:p>
          <a:p>
            <a:pPr marL="347345" lvl="1" indent="0">
              <a:buNone/>
            </a:pPr>
            <a:endParaRPr lang="en-US" altLang="ko-KR"/>
          </a:p>
          <a:p>
            <a:endParaRPr lang="ko-KR" altLang="en-US"/>
          </a:p>
          <a:p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8285873-241D-4ECF-86FA-CA83F5D2349E}"/>
              </a:ext>
            </a:extLst>
          </p:cNvPr>
          <p:cNvSpPr txBox="1"/>
          <p:nvPr/>
        </p:nvSpPr>
        <p:spPr>
          <a:xfrm>
            <a:off x="9930178" y="4312872"/>
            <a:ext cx="2743199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/>
              <a:t>5751 47.0%</a:t>
            </a:r>
          </a:p>
          <a:p>
            <a:r>
              <a:rPr lang="ko-KR" altLang="en-US" sz="1400"/>
              <a:t>5999 38.7%</a:t>
            </a:r>
          </a:p>
          <a:p>
            <a:r>
              <a:rPr lang="ko-KR" altLang="en-US" sz="1400"/>
              <a:t>6057 38.0%</a:t>
            </a:r>
          </a:p>
          <a:p>
            <a:r>
              <a:rPr lang="ko-KR" altLang="en-US" sz="1400"/>
              <a:t>6156 42.3%</a:t>
            </a:r>
          </a:p>
          <a:p>
            <a:r>
              <a:rPr lang="ko-KR" altLang="en-US" sz="1400"/>
              <a:t>7830 40.7%</a:t>
            </a:r>
          </a:p>
          <a:p>
            <a:endParaRPr lang="ko-KR" altLang="en-US" sz="1400"/>
          </a:p>
          <a:p>
            <a:r>
              <a:rPr lang="ko-KR" altLang="en-US" sz="1400" b="1"/>
              <a:t>약 40% 할당</a:t>
            </a:r>
          </a:p>
          <a:p>
            <a:endParaRPr lang="ko-KR" altLang="en-US" sz="1400"/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35C73260-2477-400B-9530-A1590EE340C8}"/>
              </a:ext>
            </a:extLst>
          </p:cNvPr>
          <p:cNvSpPr/>
          <p:nvPr/>
        </p:nvSpPr>
        <p:spPr>
          <a:xfrm>
            <a:off x="9940342" y="4186842"/>
            <a:ext cx="313226" cy="1962398"/>
          </a:xfrm>
          <a:prstGeom prst="leftBracket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왼쪽 대괄호 35">
            <a:extLst>
              <a:ext uri="{FF2B5EF4-FFF2-40B4-BE49-F238E27FC236}">
                <a16:creationId xmlns:a16="http://schemas.microsoft.com/office/drawing/2014/main" id="{A945AD24-14D9-4335-85B8-9FF0F44D295F}"/>
              </a:ext>
            </a:extLst>
          </p:cNvPr>
          <p:cNvSpPr/>
          <p:nvPr/>
        </p:nvSpPr>
        <p:spPr>
          <a:xfrm>
            <a:off x="6644012" y="4186842"/>
            <a:ext cx="313226" cy="1962398"/>
          </a:xfrm>
          <a:prstGeom prst="leftBracket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554D137-61B5-472A-BCEC-9C01840104E8}"/>
              </a:ext>
            </a:extLst>
          </p:cNvPr>
          <p:cNvCxnSpPr/>
          <p:nvPr/>
        </p:nvCxnSpPr>
        <p:spPr>
          <a:xfrm flipH="1">
            <a:off x="7319969" y="3143016"/>
            <a:ext cx="1055982" cy="538100"/>
          </a:xfrm>
          <a:prstGeom prst="straightConnector1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5A6CC49-71A5-48F3-B7C4-A4F4CF36B867}"/>
              </a:ext>
            </a:extLst>
          </p:cNvPr>
          <p:cNvCxnSpPr>
            <a:cxnSpLocks/>
          </p:cNvCxnSpPr>
          <p:nvPr/>
        </p:nvCxnSpPr>
        <p:spPr>
          <a:xfrm flipH="1" flipV="1">
            <a:off x="9382726" y="3135650"/>
            <a:ext cx="1138265" cy="511313"/>
          </a:xfrm>
          <a:prstGeom prst="straightConnector1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87B3295-95CD-45CF-946A-6B60FF5C8522}"/>
              </a:ext>
            </a:extLst>
          </p:cNvPr>
          <p:cNvSpPr/>
          <p:nvPr/>
        </p:nvSpPr>
        <p:spPr>
          <a:xfrm>
            <a:off x="8198182" y="2723894"/>
            <a:ext cx="1439369" cy="5399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/</a:t>
            </a:r>
            <a:r>
              <a:rPr lang="ko-KR" altLang="en-US" err="1">
                <a:solidFill>
                  <a:schemeClr val="tx1"/>
                </a:solidFill>
              </a:rPr>
              <a:t>cgroup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12C4BAD-F466-4382-AA25-84335CF653A0}"/>
              </a:ext>
            </a:extLst>
          </p:cNvPr>
          <p:cNvSpPr/>
          <p:nvPr/>
        </p:nvSpPr>
        <p:spPr>
          <a:xfrm>
            <a:off x="6400798" y="3618955"/>
            <a:ext cx="1670537" cy="68549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err="1">
                <a:solidFill>
                  <a:schemeClr val="tx1"/>
                </a:solidFill>
              </a:rPr>
              <a:t>GroupA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6149222-3924-4B0A-B5EB-6C8E3569F7D5}"/>
              </a:ext>
            </a:extLst>
          </p:cNvPr>
          <p:cNvSpPr/>
          <p:nvPr/>
        </p:nvSpPr>
        <p:spPr>
          <a:xfrm>
            <a:off x="9741873" y="3618955"/>
            <a:ext cx="1670537" cy="68549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GroupB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6626636-6947-4359-AC29-FE3C39C1E10B}"/>
              </a:ext>
            </a:extLst>
          </p:cNvPr>
          <p:cNvSpPr txBox="1"/>
          <p:nvPr/>
        </p:nvSpPr>
        <p:spPr>
          <a:xfrm>
            <a:off x="6662652" y="4308150"/>
            <a:ext cx="2283276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/>
              <a:t>5244 59.7%</a:t>
            </a:r>
          </a:p>
          <a:p>
            <a:r>
              <a:rPr lang="ko-KR" altLang="en-US" sz="1400"/>
              <a:t>5919 69.0%</a:t>
            </a:r>
          </a:p>
          <a:p>
            <a:r>
              <a:rPr lang="ko-KR" altLang="en-US" sz="1400"/>
              <a:t>7787 60.3%</a:t>
            </a:r>
          </a:p>
          <a:p>
            <a:endParaRPr lang="ko-KR" altLang="en-US" sz="1400"/>
          </a:p>
          <a:p>
            <a:endParaRPr lang="ko-KR" altLang="en-US" sz="1400"/>
          </a:p>
          <a:p>
            <a:endParaRPr lang="ko-KR" altLang="en-US" sz="1400"/>
          </a:p>
          <a:p>
            <a:r>
              <a:rPr lang="ko-KR" altLang="en-US" sz="1400" b="1"/>
              <a:t>약 66% 할당  </a:t>
            </a:r>
          </a:p>
          <a:p>
            <a:endParaRPr lang="ko-KR" altLang="en-US" sz="1400"/>
          </a:p>
        </p:txBody>
      </p:sp>
      <p:pic>
        <p:nvPicPr>
          <p:cNvPr id="13" name="그림 13">
            <a:extLst>
              <a:ext uri="{FF2B5EF4-FFF2-40B4-BE49-F238E27FC236}">
                <a16:creationId xmlns:a16="http://schemas.microsoft.com/office/drawing/2014/main" id="{5729783A-5782-4F6C-81A3-13340BE1C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44" y="3023771"/>
            <a:ext cx="5397357" cy="213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5644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FAAB7A-7E0F-4A07-ABCE-CEA8358E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사용률 가중치 제어(1/2)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FC0A1-D8A9-4893-9A50-178756001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각 그룹 디렉터리의 </a:t>
            </a:r>
            <a:r>
              <a:rPr lang="ko-KR" altLang="en-US" err="1"/>
              <a:t>cpu.shares</a:t>
            </a:r>
            <a:r>
              <a:rPr lang="ko-KR" altLang="en-US"/>
              <a:t> 파일은 사용률 가중치 값을 가짐  </a:t>
            </a:r>
          </a:p>
          <a:p>
            <a:r>
              <a:rPr lang="ko-KR" altLang="en-US"/>
              <a:t>프로세스 스케줄러가 파일을 참조하여 가중치에 따라 그룹별 사용률 분배 </a:t>
            </a:r>
          </a:p>
          <a:p>
            <a:r>
              <a:rPr lang="ko-KR" altLang="en-US"/>
              <a:t>기본값 1024, 그룹별로 가중치 비율에 따라 사용률 분배 </a:t>
            </a:r>
          </a:p>
          <a:p>
            <a:pPr marL="575945" lvl="1">
              <a:buFont typeface="Arial" panose="05000000000000000000" pitchFamily="2" charset="2"/>
              <a:buChar char="•"/>
            </a:pPr>
            <a:r>
              <a:rPr lang="en-US" altLang="ko-KR">
                <a:ea typeface="+mn-lt"/>
                <a:cs typeface="+mn-lt"/>
              </a:rPr>
              <a:t>e.</a:t>
            </a:r>
            <a:r>
              <a:rPr lang="ko-KR">
                <a:ea typeface="+mn-lt"/>
                <a:cs typeface="+mn-lt"/>
              </a:rPr>
              <a:t> </a:t>
            </a:r>
            <a:r>
              <a:rPr lang="en-US" altLang="ko-KR">
                <a:ea typeface="+mn-lt"/>
                <a:cs typeface="+mn-lt"/>
              </a:rPr>
              <a:t>g.,</a:t>
            </a:r>
            <a:r>
              <a:rPr lang="ko-KR">
                <a:ea typeface="+mn-lt"/>
                <a:cs typeface="+mn-lt"/>
              </a:rPr>
              <a:t> 가중치가 </a:t>
            </a:r>
            <a:r>
              <a:rPr lang="en-US" altLang="ko-KR" err="1">
                <a:ea typeface="+mn-lt"/>
                <a:cs typeface="+mn-lt"/>
              </a:rPr>
              <a:t>GroupA</a:t>
            </a:r>
            <a:r>
              <a:rPr lang="ko-KR">
                <a:ea typeface="+mn-lt"/>
                <a:cs typeface="+mn-lt"/>
              </a:rPr>
              <a:t> </a:t>
            </a:r>
            <a:r>
              <a:rPr lang="en-US" altLang="ko-KR">
                <a:ea typeface="+mn-lt"/>
                <a:cs typeface="+mn-lt"/>
              </a:rPr>
              <a:t>=256,</a:t>
            </a:r>
            <a:r>
              <a:rPr lang="ko-KR">
                <a:ea typeface="+mn-lt"/>
                <a:cs typeface="+mn-lt"/>
              </a:rPr>
              <a:t> </a:t>
            </a:r>
            <a:r>
              <a:rPr lang="en-US" altLang="ko-KR">
                <a:ea typeface="+mn-lt"/>
                <a:cs typeface="+mn-lt"/>
              </a:rPr>
              <a:t>GroupB</a:t>
            </a:r>
            <a:r>
              <a:rPr lang="ko-KR">
                <a:ea typeface="+mn-lt"/>
                <a:cs typeface="+mn-lt"/>
              </a:rPr>
              <a:t> </a:t>
            </a:r>
            <a:r>
              <a:rPr lang="en-US" altLang="ko-KR">
                <a:ea typeface="+mn-lt"/>
                <a:cs typeface="+mn-lt"/>
              </a:rPr>
              <a:t>=</a:t>
            </a:r>
            <a:r>
              <a:rPr lang="ko-KR">
                <a:ea typeface="+mn-lt"/>
                <a:cs typeface="+mn-lt"/>
              </a:rPr>
              <a:t> </a:t>
            </a:r>
            <a:r>
              <a:rPr lang="en-US" altLang="ko-KR">
                <a:ea typeface="+mn-lt"/>
                <a:cs typeface="+mn-lt"/>
              </a:rPr>
              <a:t>1024</a:t>
            </a:r>
            <a:r>
              <a:rPr lang="ko-KR">
                <a:ea typeface="+mn-lt"/>
                <a:cs typeface="+mn-lt"/>
              </a:rPr>
              <a:t> 이면 </a:t>
            </a:r>
            <a:r>
              <a:rPr lang="en-US" altLang="ko-KR" err="1">
                <a:ea typeface="+mn-lt"/>
                <a:cs typeface="+mn-lt"/>
              </a:rPr>
              <a:t>GroupB</a:t>
            </a:r>
            <a:r>
              <a:rPr lang="ko-KR">
                <a:ea typeface="+mn-lt"/>
                <a:cs typeface="+mn-lt"/>
              </a:rPr>
              <a:t>에 </a:t>
            </a:r>
            <a:r>
              <a:rPr lang="en-US" altLang="ko-KR">
                <a:ea typeface="+mn-lt"/>
                <a:cs typeface="+mn-lt"/>
              </a:rPr>
              <a:t>4</a:t>
            </a:r>
            <a:r>
              <a:rPr lang="ko-KR">
                <a:ea typeface="+mn-lt"/>
                <a:cs typeface="+mn-lt"/>
              </a:rPr>
              <a:t>배만큼 </a:t>
            </a:r>
            <a:r>
              <a:rPr lang="en-US" altLang="ko-KR">
                <a:ea typeface="+mn-lt"/>
                <a:cs typeface="+mn-lt"/>
              </a:rPr>
              <a:t>CPU</a:t>
            </a:r>
            <a:r>
              <a:rPr lang="ko-KR">
                <a:ea typeface="+mn-lt"/>
                <a:cs typeface="+mn-lt"/>
              </a:rPr>
              <a:t> 선점시간이 할당됨 </a:t>
            </a:r>
          </a:p>
          <a:p>
            <a:r>
              <a:rPr lang="en-US" altLang="ko-KR" err="1">
                <a:ea typeface="+mn-lt"/>
                <a:cs typeface="+mn-lt"/>
              </a:rPr>
              <a:t>GroupA의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cpu.shares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가중치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변경</a:t>
            </a:r>
            <a:r>
              <a:rPr lang="en-US" altLang="ko-KR">
                <a:ea typeface="+mn-lt"/>
                <a:cs typeface="+mn-lt"/>
              </a:rPr>
              <a:t> </a:t>
            </a:r>
            <a:endParaRPr lang="ko-KR">
              <a:ea typeface="+mn-lt"/>
              <a:cs typeface="+mn-lt"/>
            </a:endParaRPr>
          </a:p>
          <a:p>
            <a:pPr marL="575945" lvl="1"/>
            <a:r>
              <a:rPr lang="en-US" altLang="ko-KR">
                <a:solidFill>
                  <a:schemeClr val="accent5"/>
                </a:solidFill>
              </a:rPr>
              <a:t>echo 256 &gt; /</a:t>
            </a:r>
            <a:r>
              <a:rPr lang="en-US" altLang="ko-KR" err="1">
                <a:solidFill>
                  <a:schemeClr val="accent5"/>
                </a:solidFill>
              </a:rPr>
              <a:t>cgroup_tmp</a:t>
            </a:r>
            <a:r>
              <a:rPr lang="en-US" altLang="ko-KR">
                <a:solidFill>
                  <a:schemeClr val="accent5"/>
                </a:solidFill>
              </a:rPr>
              <a:t>/</a:t>
            </a:r>
            <a:r>
              <a:rPr lang="en-US" altLang="ko-KR" err="1">
                <a:solidFill>
                  <a:schemeClr val="accent5"/>
                </a:solidFill>
              </a:rPr>
              <a:t>GroupA</a:t>
            </a:r>
            <a:r>
              <a:rPr lang="en-US" altLang="ko-KR">
                <a:solidFill>
                  <a:schemeClr val="accent5"/>
                </a:solidFill>
              </a:rPr>
              <a:t>/</a:t>
            </a:r>
            <a:r>
              <a:rPr lang="en-US" altLang="ko-KR" err="1">
                <a:solidFill>
                  <a:schemeClr val="accent5"/>
                </a:solidFill>
              </a:rPr>
              <a:t>cpu.shares</a:t>
            </a:r>
            <a:endParaRPr lang="en-US" altLang="ko-KR">
              <a:solidFill>
                <a:schemeClr val="accent5"/>
              </a:solidFill>
            </a:endParaRPr>
          </a:p>
          <a:p>
            <a:pPr marL="347345" lvl="1" indent="0">
              <a:buNone/>
            </a:pPr>
            <a:endParaRPr lang="ko-KR" altLang="en-US"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</a:pPr>
            <a:endParaRPr lang="ko-KR" altLang="en-US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endParaRPr lang="ko-KR" alt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 altLang="ko-KR">
              <a:ea typeface="+mn-lt"/>
              <a:cs typeface="+mn-lt"/>
            </a:endParaRPr>
          </a:p>
          <a:p>
            <a:pPr>
              <a:buFont typeface="Wingdings"/>
              <a:buChar char="§"/>
            </a:pPr>
            <a:endParaRPr lang="ko-KR" altLang="en-US">
              <a:ea typeface="+mn-lt"/>
              <a:cs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578B2-7394-4A6B-9B78-7F7B1871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557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FAAB7A-7E0F-4A07-ABCE-CEA8358E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사용률 가중치 제어(2/2)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FC0A1-D8A9-4893-9A50-178756001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>
                <a:solidFill>
                  <a:srgbClr val="3B3B3B"/>
                </a:solidFill>
              </a:rPr>
              <a:t>그룹별 </a:t>
            </a:r>
            <a:r>
              <a:rPr lang="ko-KR" err="1">
                <a:solidFill>
                  <a:srgbClr val="3B3B3B"/>
                </a:solidFill>
              </a:rPr>
              <a:t>Shell</a:t>
            </a:r>
            <a:r>
              <a:rPr lang="ko-KR">
                <a:solidFill>
                  <a:srgbClr val="3B3B3B"/>
                </a:solidFill>
              </a:rPr>
              <a:t> 프로세스 추가(</a:t>
            </a:r>
            <a:r>
              <a:rPr lang="ko-KR" err="1">
                <a:solidFill>
                  <a:srgbClr val="3B3B3B"/>
                </a:solidFill>
              </a:rPr>
              <a:t>GroupA</a:t>
            </a:r>
            <a:r>
              <a:rPr lang="ko-KR">
                <a:solidFill>
                  <a:srgbClr val="3B3B3B"/>
                </a:solidFill>
              </a:rPr>
              <a:t> </a:t>
            </a:r>
            <a:r>
              <a:rPr lang="en-US" altLang="ko-KR">
                <a:solidFill>
                  <a:srgbClr val="3B3B3B"/>
                </a:solidFill>
              </a:rPr>
              <a:t>3</a:t>
            </a:r>
            <a:r>
              <a:rPr lang="ko-KR">
                <a:solidFill>
                  <a:srgbClr val="3B3B3B"/>
                </a:solidFill>
              </a:rPr>
              <a:t>, </a:t>
            </a:r>
            <a:r>
              <a:rPr lang="ko-KR" err="1">
                <a:solidFill>
                  <a:srgbClr val="3B3B3B"/>
                </a:solidFill>
              </a:rPr>
              <a:t>GroupB</a:t>
            </a:r>
            <a:r>
              <a:rPr lang="ko-KR">
                <a:solidFill>
                  <a:srgbClr val="3B3B3B"/>
                </a:solidFill>
              </a:rPr>
              <a:t> </a:t>
            </a:r>
            <a:r>
              <a:rPr lang="en-US" altLang="ko-KR">
                <a:solidFill>
                  <a:srgbClr val="3B3B3B"/>
                </a:solidFill>
              </a:rPr>
              <a:t>4</a:t>
            </a:r>
            <a:r>
              <a:rPr lang="ko-KR">
                <a:solidFill>
                  <a:srgbClr val="3B3B3B"/>
                </a:solidFill>
              </a:rPr>
              <a:t>)</a:t>
            </a:r>
            <a:endParaRPr lang="ko-KR" altLang="en-US">
              <a:solidFill>
                <a:srgbClr val="3B3B3B"/>
              </a:solidFill>
            </a:endParaRPr>
          </a:p>
          <a:p>
            <a:pPr marL="575945" lvl="1">
              <a:buFont typeface="Arial" panose="05000000000000000000" pitchFamily="2" charset="2"/>
              <a:buChar char="•"/>
            </a:pPr>
            <a:r>
              <a:rPr lang="ko-KR">
                <a:ea typeface="+mn-lt"/>
                <a:cs typeface="+mn-lt"/>
              </a:rPr>
              <a:t>새로운 쉘 실행, </a:t>
            </a:r>
            <a:r>
              <a:rPr lang="ko-KR" err="1">
                <a:solidFill>
                  <a:schemeClr val="accent5"/>
                </a:solidFill>
                <a:ea typeface="+mn-lt"/>
                <a:cs typeface="+mn-lt"/>
              </a:rPr>
              <a:t>echo</a:t>
            </a:r>
            <a:r>
              <a:rPr lang="ko-KR">
                <a:solidFill>
                  <a:schemeClr val="accent5"/>
                </a:solidFill>
                <a:ea typeface="+mn-lt"/>
                <a:cs typeface="+mn-lt"/>
              </a:rPr>
              <a:t> $$ &gt; /</a:t>
            </a:r>
            <a:r>
              <a:rPr lang="ko-KR" err="1">
                <a:solidFill>
                  <a:schemeClr val="accent5"/>
                </a:solidFill>
                <a:ea typeface="+mn-lt"/>
                <a:cs typeface="+mn-lt"/>
              </a:rPr>
              <a:t>group</a:t>
            </a:r>
            <a:r>
              <a:rPr lang="ko-KR">
                <a:solidFill>
                  <a:schemeClr val="accent5"/>
                </a:solidFill>
                <a:ea typeface="+mn-lt"/>
                <a:cs typeface="+mn-lt"/>
              </a:rPr>
              <a:t>/</a:t>
            </a:r>
            <a:r>
              <a:rPr lang="ko-KR" err="1">
                <a:solidFill>
                  <a:schemeClr val="accent5"/>
                </a:solidFill>
                <a:ea typeface="+mn-lt"/>
                <a:cs typeface="+mn-lt"/>
              </a:rPr>
              <a:t>GroupA</a:t>
            </a:r>
            <a:r>
              <a:rPr lang="ko-KR">
                <a:solidFill>
                  <a:schemeClr val="accent5"/>
                </a:solidFill>
                <a:ea typeface="+mn-lt"/>
                <a:cs typeface="+mn-lt"/>
              </a:rPr>
              <a:t>/</a:t>
            </a:r>
            <a:r>
              <a:rPr lang="ko-KR" err="1">
                <a:solidFill>
                  <a:schemeClr val="accent5"/>
                </a:solidFill>
                <a:ea typeface="+mn-lt"/>
                <a:cs typeface="+mn-lt"/>
              </a:rPr>
              <a:t>tasks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 err="1">
                <a:ea typeface="+mn-lt"/>
                <a:cs typeface="+mn-lt"/>
              </a:rPr>
              <a:t>x</a:t>
            </a:r>
            <a:r>
              <a:rPr lang="ko-KR">
                <a:ea typeface="+mn-lt"/>
                <a:cs typeface="+mn-lt"/>
              </a:rPr>
              <a:t> </a:t>
            </a:r>
            <a:r>
              <a:rPr lang="en-US" altLang="ko-KR">
                <a:ea typeface="+mn-lt"/>
                <a:cs typeface="+mn-lt"/>
              </a:rPr>
              <a:t>3</a:t>
            </a:r>
            <a:endParaRPr lang="ko-KR">
              <a:ea typeface="+mn-lt"/>
              <a:cs typeface="+mn-lt"/>
            </a:endParaRPr>
          </a:p>
          <a:p>
            <a:pPr marL="575945" lvl="1">
              <a:buFont typeface="Arial" panose="05000000000000000000" pitchFamily="2" charset="2"/>
              <a:buChar char="•"/>
            </a:pPr>
            <a:r>
              <a:rPr lang="ko-KR">
                <a:ea typeface="+mn-lt"/>
                <a:cs typeface="+mn-lt"/>
              </a:rPr>
              <a:t>새로운 쉘 실행, </a:t>
            </a:r>
            <a:r>
              <a:rPr lang="ko-KR" err="1">
                <a:solidFill>
                  <a:schemeClr val="accent5"/>
                </a:solidFill>
                <a:ea typeface="+mn-lt"/>
                <a:cs typeface="+mn-lt"/>
              </a:rPr>
              <a:t>echo</a:t>
            </a:r>
            <a:r>
              <a:rPr lang="ko-KR">
                <a:solidFill>
                  <a:schemeClr val="accent5"/>
                </a:solidFill>
                <a:ea typeface="+mn-lt"/>
                <a:cs typeface="+mn-lt"/>
              </a:rPr>
              <a:t> $$ &gt; /</a:t>
            </a:r>
            <a:r>
              <a:rPr lang="ko-KR" err="1">
                <a:solidFill>
                  <a:schemeClr val="accent5"/>
                </a:solidFill>
                <a:ea typeface="+mn-lt"/>
                <a:cs typeface="+mn-lt"/>
              </a:rPr>
              <a:t>group</a:t>
            </a:r>
            <a:r>
              <a:rPr lang="ko-KR">
                <a:solidFill>
                  <a:schemeClr val="accent5"/>
                </a:solidFill>
                <a:ea typeface="+mn-lt"/>
                <a:cs typeface="+mn-lt"/>
              </a:rPr>
              <a:t>/</a:t>
            </a:r>
            <a:r>
              <a:rPr lang="en-US" err="1">
                <a:solidFill>
                  <a:schemeClr val="accent5"/>
                </a:solidFill>
                <a:ea typeface="+mn-lt"/>
                <a:cs typeface="+mn-lt"/>
              </a:rPr>
              <a:t>GroupB</a:t>
            </a:r>
            <a:r>
              <a:rPr lang="ko-KR">
                <a:solidFill>
                  <a:schemeClr val="accent5"/>
                </a:solidFill>
                <a:ea typeface="+mn-lt"/>
                <a:cs typeface="+mn-lt"/>
              </a:rPr>
              <a:t>/</a:t>
            </a:r>
            <a:r>
              <a:rPr lang="ko-KR" err="1">
                <a:solidFill>
                  <a:schemeClr val="accent5"/>
                </a:solidFill>
                <a:ea typeface="+mn-lt"/>
                <a:cs typeface="+mn-lt"/>
              </a:rPr>
              <a:t>tasks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 err="1">
                <a:ea typeface="+mn-lt"/>
                <a:cs typeface="+mn-lt"/>
              </a:rPr>
              <a:t>x</a:t>
            </a:r>
            <a:r>
              <a:rPr lang="ko-KR">
                <a:ea typeface="+mn-lt"/>
                <a:cs typeface="+mn-lt"/>
              </a:rPr>
              <a:t> </a:t>
            </a:r>
            <a:r>
              <a:rPr lang="en-US" altLang="ko-KR">
                <a:ea typeface="+mn-lt"/>
                <a:cs typeface="+mn-lt"/>
              </a:rPr>
              <a:t>4</a:t>
            </a:r>
            <a:endParaRPr lang="en-US" altLang="ko-KR">
              <a:ea typeface="+mn-lt"/>
            </a:endParaRPr>
          </a:p>
          <a:p>
            <a:r>
              <a:rPr lang="ko-KR" altLang="en-US">
                <a:ea typeface="+mn-lt"/>
                <a:cs typeface="+mn-lt"/>
              </a:rPr>
              <a:t>사용률 확인</a:t>
            </a:r>
          </a:p>
          <a:p>
            <a:pPr marL="575945" lvl="1"/>
            <a:r>
              <a:rPr lang="ko-KR" altLang="en-US" err="1">
                <a:solidFill>
                  <a:schemeClr val="accent5"/>
                </a:solidFill>
                <a:ea typeface="+mn-lt"/>
                <a:cs typeface="+mn-lt"/>
              </a:rPr>
              <a:t>top</a:t>
            </a:r>
            <a:r>
              <a:rPr lang="ko-KR" altLang="en-US">
                <a:solidFill>
                  <a:schemeClr val="accent5"/>
                </a:solidFill>
                <a:ea typeface="+mn-lt"/>
                <a:cs typeface="+mn-lt"/>
              </a:rPr>
              <a:t> 1</a:t>
            </a:r>
          </a:p>
          <a:p>
            <a:endParaRPr lang="ko-KR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347345" lvl="1" indent="0">
              <a:buNone/>
            </a:pPr>
            <a:endParaRPr lang="ko-KR" altLang="en-US"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</a:pPr>
            <a:endParaRPr lang="ko-KR" altLang="en-US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endParaRPr lang="ko-KR" alt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 altLang="ko-KR">
              <a:ea typeface="+mn-lt"/>
              <a:cs typeface="+mn-lt"/>
            </a:endParaRPr>
          </a:p>
          <a:p>
            <a:pPr>
              <a:buFont typeface="Wingdings"/>
              <a:buChar char="§"/>
            </a:pPr>
            <a:endParaRPr lang="ko-KR" altLang="en-US">
              <a:ea typeface="+mn-lt"/>
              <a:cs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578B2-7394-4A6B-9B78-7F7B1871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27</a:t>
            </a:fld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2A1D51A-CDD1-4F10-AE00-98B668E1BB77}"/>
              </a:ext>
            </a:extLst>
          </p:cNvPr>
          <p:cNvGrpSpPr/>
          <p:nvPr/>
        </p:nvGrpSpPr>
        <p:grpSpPr>
          <a:xfrm>
            <a:off x="6889255" y="1225847"/>
            <a:ext cx="5011610" cy="4989362"/>
            <a:chOff x="8081106" y="1282188"/>
            <a:chExt cx="3282460" cy="3626361"/>
          </a:xfrm>
        </p:grpSpPr>
        <p:sp>
          <p:nvSpPr>
            <p:cNvPr id="11" name="왼쪽 대괄호 10">
              <a:extLst>
                <a:ext uri="{FF2B5EF4-FFF2-40B4-BE49-F238E27FC236}">
                  <a16:creationId xmlns:a16="http://schemas.microsoft.com/office/drawing/2014/main" id="{F624B65C-0DBE-4674-ACA8-6D7FD3D02F3C}"/>
                </a:ext>
              </a:extLst>
            </p:cNvPr>
            <p:cNvSpPr/>
            <p:nvPr/>
          </p:nvSpPr>
          <p:spPr>
            <a:xfrm>
              <a:off x="10399404" y="3482242"/>
              <a:ext cx="205154" cy="1426307"/>
            </a:xfrm>
            <a:prstGeom prst="leftBracket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왼쪽 대괄호 11">
              <a:extLst>
                <a:ext uri="{FF2B5EF4-FFF2-40B4-BE49-F238E27FC236}">
                  <a16:creationId xmlns:a16="http://schemas.microsoft.com/office/drawing/2014/main" id="{81BF809D-3D96-4F9D-9A5A-9B8675A7D09A}"/>
                </a:ext>
              </a:extLst>
            </p:cNvPr>
            <p:cNvSpPr/>
            <p:nvPr/>
          </p:nvSpPr>
          <p:spPr>
            <a:xfrm>
              <a:off x="8240404" y="3482242"/>
              <a:ext cx="205154" cy="1426307"/>
            </a:xfrm>
            <a:prstGeom prst="leftBracket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C616E9FD-7ACD-45B3-B4E7-F33BF0A2842A}"/>
                </a:ext>
              </a:extLst>
            </p:cNvPr>
            <p:cNvCxnSpPr/>
            <p:nvPr/>
          </p:nvCxnSpPr>
          <p:spPr>
            <a:xfrm flipH="1">
              <a:off x="8683136" y="1622123"/>
              <a:ext cx="910339" cy="1492549"/>
            </a:xfrm>
            <a:prstGeom prst="straightConnector1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5EF8355E-E3ED-408C-AC87-902A560E14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10812" y="1610545"/>
              <a:ext cx="784785" cy="1435743"/>
            </a:xfrm>
            <a:prstGeom prst="straightConnector1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8C8E62E-6E86-4BB9-91E1-FD6D9A594D0D}"/>
                </a:ext>
              </a:extLst>
            </p:cNvPr>
            <p:cNvSpPr/>
            <p:nvPr/>
          </p:nvSpPr>
          <p:spPr>
            <a:xfrm>
              <a:off x="9284343" y="1282188"/>
              <a:ext cx="942745" cy="3924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</a:rPr>
                <a:t>/cgroup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F7C4E24-D9BF-4A9C-9A98-5D8517BB59FE}"/>
                </a:ext>
              </a:extLst>
            </p:cNvPr>
            <p:cNvSpPr/>
            <p:nvPr/>
          </p:nvSpPr>
          <p:spPr>
            <a:xfrm>
              <a:off x="8081106" y="3069491"/>
              <a:ext cx="1094153" cy="4982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</a:rPr>
                <a:t>GroupA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749F4BF-A93D-411B-BAD9-491269DE69DA}"/>
                </a:ext>
              </a:extLst>
            </p:cNvPr>
            <p:cNvSpPr/>
            <p:nvPr/>
          </p:nvSpPr>
          <p:spPr>
            <a:xfrm>
              <a:off x="10269413" y="3069491"/>
              <a:ext cx="1094153" cy="4982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</a:rPr>
                <a:t>GroupB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992D6F-B8CC-40CB-8A89-4A8994CD39D7}"/>
                </a:ext>
              </a:extLst>
            </p:cNvPr>
            <p:cNvSpPr txBox="1"/>
            <p:nvPr/>
          </p:nvSpPr>
          <p:spPr>
            <a:xfrm>
              <a:off x="8252613" y="3570411"/>
              <a:ext cx="1495479" cy="116322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1400"/>
                <a:t>3372 34.2%</a:t>
              </a:r>
            </a:p>
            <a:p>
              <a:r>
                <a:rPr lang="ko-KR" altLang="en-US" sz="1400"/>
                <a:t>2804 23.9%</a:t>
              </a:r>
            </a:p>
            <a:p>
              <a:r>
                <a:rPr lang="ko-KR" altLang="en-US" sz="1400"/>
                <a:t>2748 23.3%</a:t>
              </a:r>
            </a:p>
            <a:p>
              <a:endParaRPr lang="ko-KR" altLang="en-US" sz="1400"/>
            </a:p>
            <a:p>
              <a:endParaRPr lang="ko-KR" altLang="en-US" sz="1400"/>
            </a:p>
            <a:p>
              <a:r>
                <a:rPr lang="ko-KR" altLang="en-US" sz="1400" b="1"/>
                <a:t>약 26% 할당  </a:t>
              </a:r>
            </a:p>
            <a:p>
              <a:endParaRPr lang="ko-KR" altLang="en-US" sz="140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ECFBB24-0E01-4115-9120-75E44E94825B}"/>
                </a:ext>
              </a:extLst>
            </p:cNvPr>
            <p:cNvSpPr/>
            <p:nvPr/>
          </p:nvSpPr>
          <p:spPr>
            <a:xfrm>
              <a:off x="8081107" y="2620976"/>
              <a:ext cx="566615" cy="43961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</a:rPr>
                <a:t>CPU</a:t>
              </a:r>
              <a:endParaRPr lang="ko-KR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400">
                  <a:solidFill>
                    <a:schemeClr val="tx1"/>
                  </a:solidFill>
                </a:rPr>
                <a:t>  20%</a:t>
              </a:r>
              <a:endParaRPr lang="ko-KR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543F9AA-DBB5-4846-B3FD-B5586EDD9958}"/>
                </a:ext>
              </a:extLst>
            </p:cNvPr>
            <p:cNvSpPr/>
            <p:nvPr/>
          </p:nvSpPr>
          <p:spPr>
            <a:xfrm>
              <a:off x="10269415" y="2149845"/>
              <a:ext cx="569472" cy="46892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</a:rPr>
                <a:t>CPU</a:t>
              </a:r>
              <a:endParaRPr lang="ko-KR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400">
                  <a:solidFill>
                    <a:schemeClr val="tx1"/>
                  </a:solidFill>
                </a:rPr>
                <a:t>  80%</a:t>
              </a:r>
              <a:endParaRPr lang="ko-KR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E75FF79-2AA7-4CBE-9039-4676B74C3038}"/>
              </a:ext>
            </a:extLst>
          </p:cNvPr>
          <p:cNvSpPr/>
          <p:nvPr/>
        </p:nvSpPr>
        <p:spPr>
          <a:xfrm>
            <a:off x="7754816" y="3063925"/>
            <a:ext cx="796715" cy="61340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CPU </a:t>
            </a:r>
            <a:endParaRPr lang="ko-KR">
              <a:solidFill>
                <a:schemeClr val="tx1"/>
              </a:solidFill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</a:rPr>
              <a:t>20%</a:t>
            </a:r>
            <a:endParaRPr lang="ko-KR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F1C2E7B-6758-4044-919A-8EAC4BC0CBC0}"/>
              </a:ext>
            </a:extLst>
          </p:cNvPr>
          <p:cNvSpPr/>
          <p:nvPr/>
        </p:nvSpPr>
        <p:spPr>
          <a:xfrm>
            <a:off x="11095894" y="2427934"/>
            <a:ext cx="794738" cy="63536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CPU</a:t>
            </a:r>
            <a:endParaRPr lang="ko-KR">
              <a:solidFill>
                <a:schemeClr val="tx1"/>
              </a:solidFill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</a:rPr>
              <a:t>  80%</a:t>
            </a:r>
            <a:endParaRPr lang="ko-KR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8FE492F-D4C9-47C7-B210-F54BD76644E3}"/>
              </a:ext>
            </a:extLst>
          </p:cNvPr>
          <p:cNvSpPr/>
          <p:nvPr/>
        </p:nvSpPr>
        <p:spPr>
          <a:xfrm>
            <a:off x="6885347" y="2428884"/>
            <a:ext cx="869461" cy="63661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CPU</a:t>
            </a:r>
            <a:endParaRPr lang="ko-KR">
              <a:solidFill>
                <a:schemeClr val="tx1"/>
              </a:solidFill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</a:rPr>
              <a:t>  20%</a:t>
            </a:r>
            <a:endParaRPr lang="ko-KR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5DAC5D4-68FE-41FF-8F8F-463E5B2E737D}"/>
              </a:ext>
            </a:extLst>
          </p:cNvPr>
          <p:cNvSpPr/>
          <p:nvPr/>
        </p:nvSpPr>
        <p:spPr>
          <a:xfrm>
            <a:off x="7754816" y="2430129"/>
            <a:ext cx="797924" cy="63536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CPU</a:t>
            </a:r>
            <a:endParaRPr lang="ko-KR">
              <a:solidFill>
                <a:schemeClr val="tx1"/>
              </a:solidFill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</a:rPr>
              <a:t>  20%</a:t>
            </a:r>
            <a:endParaRPr lang="ko-KR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1509333-D69E-47A5-9AAB-0F6304CC56BA}"/>
              </a:ext>
            </a:extLst>
          </p:cNvPr>
          <p:cNvSpPr/>
          <p:nvPr/>
        </p:nvSpPr>
        <p:spPr>
          <a:xfrm>
            <a:off x="11093916" y="3063925"/>
            <a:ext cx="796715" cy="61340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CPU </a:t>
            </a:r>
            <a:endParaRPr lang="ko-KR">
              <a:solidFill>
                <a:schemeClr val="tx1"/>
              </a:solidFill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</a:rPr>
              <a:t>80%</a:t>
            </a:r>
            <a:endParaRPr lang="ko-KR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ABBEFF-F2CA-4F4B-A247-1E670CFA91B8}"/>
              </a:ext>
            </a:extLst>
          </p:cNvPr>
          <p:cNvSpPr/>
          <p:nvPr/>
        </p:nvSpPr>
        <p:spPr>
          <a:xfrm>
            <a:off x="10228817" y="3072763"/>
            <a:ext cx="865099" cy="604848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CPU</a:t>
            </a:r>
            <a:endParaRPr lang="ko-KR">
              <a:solidFill>
                <a:schemeClr val="tx1"/>
              </a:solidFill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</a:rPr>
              <a:t>  80%</a:t>
            </a:r>
            <a:endParaRPr lang="ko-KR">
              <a:solidFill>
                <a:schemeClr val="tx1"/>
              </a:solidFill>
            </a:endParaRPr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id="{0CBB5F0A-CC11-476C-832C-85F398A17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75" y="3641187"/>
            <a:ext cx="5560031" cy="23753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AC5990-1F22-45B7-A7E8-C6943B3E5049}"/>
              </a:ext>
            </a:extLst>
          </p:cNvPr>
          <p:cNvSpPr txBox="1"/>
          <p:nvPr/>
        </p:nvSpPr>
        <p:spPr>
          <a:xfrm>
            <a:off x="10462812" y="4415217"/>
            <a:ext cx="2283275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/>
              <a:t>2856 89.0%</a:t>
            </a:r>
          </a:p>
          <a:p>
            <a:r>
              <a:rPr lang="ko-KR" altLang="en-US" sz="1400"/>
              <a:t>2800 81.4%</a:t>
            </a:r>
          </a:p>
          <a:p>
            <a:r>
              <a:rPr lang="ko-KR" altLang="en-US" sz="1400"/>
              <a:t>3064 70.1%</a:t>
            </a:r>
          </a:p>
          <a:p>
            <a:r>
              <a:rPr lang="ko-KR" altLang="en-US" sz="1400"/>
              <a:t>3496 70.1%</a:t>
            </a:r>
          </a:p>
          <a:p>
            <a:endParaRPr lang="ko-KR" altLang="en-US" sz="1400"/>
          </a:p>
          <a:p>
            <a:r>
              <a:rPr lang="ko-KR" altLang="en-US" sz="1400" b="1"/>
              <a:t>약 80% 할당  </a:t>
            </a:r>
          </a:p>
          <a:p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4182728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FAAB7A-7E0F-4A07-ABCE-CEA8358E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사용률 가중치 제어(2/2)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FC0A1-D8A9-4893-9A50-178756001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GroupA, GroupB은 모든 코어를 사용하고 있는것을 확인 </a:t>
            </a:r>
            <a:endParaRPr 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r>
              <a:rPr lang="en-US" altLang="ko-KR">
                <a:ea typeface="+mn-lt"/>
                <a:cs typeface="+mn-lt"/>
              </a:rPr>
              <a:t>각 그룹의 모든 코어의 사용량이 증가하고 있다. </a:t>
            </a:r>
          </a:p>
          <a:p>
            <a:endParaRPr lang="ko-KR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347345" lvl="1" indent="0">
              <a:buNone/>
            </a:pPr>
            <a:endParaRPr lang="ko-KR" altLang="en-US"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</a:pPr>
            <a:endParaRPr lang="ko-KR" altLang="en-US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endParaRPr lang="ko-KR" alt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 altLang="ko-KR">
              <a:ea typeface="+mn-lt"/>
              <a:cs typeface="+mn-lt"/>
            </a:endParaRPr>
          </a:p>
          <a:p>
            <a:pPr>
              <a:buFont typeface="Wingdings"/>
              <a:buChar char="§"/>
            </a:pPr>
            <a:endParaRPr lang="ko-KR" altLang="en-US">
              <a:ea typeface="+mn-lt"/>
              <a:cs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578B2-7394-4A6B-9B78-7F7B1871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8F620BE-73DA-4879-B1A2-A3D413421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142" y="2134489"/>
            <a:ext cx="3599379" cy="3787672"/>
          </a:xfrm>
          <a:prstGeom prst="rect">
            <a:avLst/>
          </a:prstGeom>
        </p:spPr>
      </p:pic>
      <p:pic>
        <p:nvPicPr>
          <p:cNvPr id="9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8762D97-973C-4607-AA58-23DC672FE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1" y="2137372"/>
            <a:ext cx="3590817" cy="379903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BECC75A-FBAC-4080-A305-A0A1EF710CDA}"/>
              </a:ext>
            </a:extLst>
          </p:cNvPr>
          <p:cNvSpPr/>
          <p:nvPr/>
        </p:nvSpPr>
        <p:spPr>
          <a:xfrm>
            <a:off x="2470935" y="2655013"/>
            <a:ext cx="248292" cy="530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F0A42F5-D4F6-459C-BD45-F05E931D5D67}"/>
              </a:ext>
            </a:extLst>
          </p:cNvPr>
          <p:cNvSpPr/>
          <p:nvPr/>
        </p:nvSpPr>
        <p:spPr>
          <a:xfrm>
            <a:off x="2470934" y="3339956"/>
            <a:ext cx="248292" cy="530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03D119-982A-4487-91D7-D26968A9EDE9}"/>
              </a:ext>
            </a:extLst>
          </p:cNvPr>
          <p:cNvSpPr/>
          <p:nvPr/>
        </p:nvSpPr>
        <p:spPr>
          <a:xfrm>
            <a:off x="2470933" y="4007776"/>
            <a:ext cx="248292" cy="530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F63270-4D8A-4079-9615-8CB4088FDB06}"/>
              </a:ext>
            </a:extLst>
          </p:cNvPr>
          <p:cNvSpPr/>
          <p:nvPr/>
        </p:nvSpPr>
        <p:spPr>
          <a:xfrm>
            <a:off x="2470934" y="4667034"/>
            <a:ext cx="248292" cy="530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611691-F860-4574-AD1E-FB786303F5ED}"/>
              </a:ext>
            </a:extLst>
          </p:cNvPr>
          <p:cNvSpPr/>
          <p:nvPr/>
        </p:nvSpPr>
        <p:spPr>
          <a:xfrm>
            <a:off x="2470933" y="5360540"/>
            <a:ext cx="248292" cy="530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4C170D-07FB-4AF4-9E05-954CF157A13C}"/>
              </a:ext>
            </a:extLst>
          </p:cNvPr>
          <p:cNvSpPr/>
          <p:nvPr/>
        </p:nvSpPr>
        <p:spPr>
          <a:xfrm>
            <a:off x="7179922" y="2543709"/>
            <a:ext cx="248292" cy="530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4E0B2CB-48BF-4AF9-98A9-7A1FB0B7792A}"/>
              </a:ext>
            </a:extLst>
          </p:cNvPr>
          <p:cNvSpPr/>
          <p:nvPr/>
        </p:nvSpPr>
        <p:spPr>
          <a:xfrm>
            <a:off x="7179922" y="3237214"/>
            <a:ext cx="248292" cy="530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217EF97-23BA-43C4-9D20-EB725F13BAFA}"/>
              </a:ext>
            </a:extLst>
          </p:cNvPr>
          <p:cNvSpPr/>
          <p:nvPr/>
        </p:nvSpPr>
        <p:spPr>
          <a:xfrm>
            <a:off x="7179921" y="3922157"/>
            <a:ext cx="248292" cy="530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CE7087-EC69-4E2E-9527-F88A750FA462}"/>
              </a:ext>
            </a:extLst>
          </p:cNvPr>
          <p:cNvSpPr/>
          <p:nvPr/>
        </p:nvSpPr>
        <p:spPr>
          <a:xfrm>
            <a:off x="7179922" y="4632787"/>
            <a:ext cx="248292" cy="530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F48707D-CB23-49AC-B59E-0A2A61CBE7D1}"/>
              </a:ext>
            </a:extLst>
          </p:cNvPr>
          <p:cNvSpPr/>
          <p:nvPr/>
        </p:nvSpPr>
        <p:spPr>
          <a:xfrm>
            <a:off x="7179921" y="5334854"/>
            <a:ext cx="248292" cy="530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007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FAAB7A-7E0F-4A07-ABCE-CEA8358E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그룹별 CPU 물리적 할당(1/2)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FC0A1-D8A9-4893-9A50-178756001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err="1">
                <a:ea typeface="+mn-lt"/>
              </a:rPr>
              <a:t>Cpuset</a:t>
            </a:r>
            <a:r>
              <a:rPr lang="en-US" altLang="ko-KR">
                <a:ea typeface="+mn-lt"/>
              </a:rPr>
              <a:t> </a:t>
            </a:r>
            <a:r>
              <a:rPr lang="en-US" altLang="ko-KR" err="1">
                <a:ea typeface="+mn-lt"/>
              </a:rPr>
              <a:t>서브시스템을</a:t>
            </a:r>
            <a:r>
              <a:rPr lang="en-US" altLang="ko-KR">
                <a:ea typeface="+mn-lt"/>
              </a:rPr>
              <a:t> </a:t>
            </a:r>
            <a:r>
              <a:rPr lang="en-US" altLang="ko-KR" err="1">
                <a:ea typeface="+mn-lt"/>
              </a:rPr>
              <a:t>마운트한</a:t>
            </a:r>
            <a:r>
              <a:rPr lang="en-US" altLang="ko-KR">
                <a:ea typeface="+mn-lt"/>
              </a:rPr>
              <a:t> </a:t>
            </a:r>
            <a:r>
              <a:rPr lang="en-US" altLang="ko-KR" err="1">
                <a:ea typeface="+mn-lt"/>
              </a:rPr>
              <a:t>그룹은</a:t>
            </a:r>
            <a:r>
              <a:rPr lang="en-US" altLang="ko-KR">
                <a:ea typeface="+mn-lt"/>
              </a:rPr>
              <a:t> </a:t>
            </a:r>
            <a:r>
              <a:rPr lang="en-US" altLang="ko-KR" err="1">
                <a:ea typeface="+mn-lt"/>
              </a:rPr>
              <a:t>특정</a:t>
            </a:r>
            <a:r>
              <a:rPr lang="en-US" altLang="ko-KR">
                <a:ea typeface="+mn-lt"/>
              </a:rPr>
              <a:t> </a:t>
            </a:r>
            <a:r>
              <a:rPr lang="en-US" altLang="ko-KR" err="1">
                <a:ea typeface="+mn-lt"/>
              </a:rPr>
              <a:t>CPU를</a:t>
            </a:r>
            <a:r>
              <a:rPr lang="en-US" altLang="ko-KR">
                <a:ea typeface="+mn-lt"/>
              </a:rPr>
              <a:t> </a:t>
            </a:r>
            <a:r>
              <a:rPr lang="en-US" altLang="ko-KR" err="1">
                <a:ea typeface="+mn-lt"/>
              </a:rPr>
              <a:t>그룹에</a:t>
            </a:r>
            <a:r>
              <a:rPr lang="en-US" altLang="ko-KR">
                <a:ea typeface="+mn-lt"/>
              </a:rPr>
              <a:t> </a:t>
            </a:r>
            <a:r>
              <a:rPr lang="en-US" altLang="ko-KR" err="1">
                <a:ea typeface="+mn-lt"/>
              </a:rPr>
              <a:t>직접</a:t>
            </a:r>
            <a:r>
              <a:rPr lang="en-US" altLang="ko-KR">
                <a:ea typeface="+mn-lt"/>
              </a:rPr>
              <a:t> </a:t>
            </a:r>
            <a:r>
              <a:rPr lang="en-US" altLang="ko-KR" err="1">
                <a:ea typeface="+mn-lt"/>
              </a:rPr>
              <a:t>할당</a:t>
            </a:r>
            <a:endParaRPr lang="en-US" altLang="ko-KR">
              <a:ea typeface="+mn-lt"/>
            </a:endParaRPr>
          </a:p>
          <a:p>
            <a:r>
              <a:rPr lang="ko-KR" altLang="en-US">
                <a:ea typeface="+mn-lt"/>
                <a:cs typeface="+mn-lt"/>
              </a:rPr>
              <a:t>그룹의 하위 디렉터리의 </a:t>
            </a:r>
            <a:r>
              <a:rPr lang="en-US" altLang="en-US">
                <a:ea typeface="+mn-lt"/>
                <a:cs typeface="+mn-lt"/>
              </a:rPr>
              <a:t>'</a:t>
            </a:r>
            <a:r>
              <a:rPr lang="en-US" altLang="en-US" err="1">
                <a:ea typeface="+mn-lt"/>
                <a:cs typeface="+mn-lt"/>
              </a:rPr>
              <a:t>cpuset.cpu</a:t>
            </a:r>
            <a:r>
              <a:rPr lang="en-US" altLang="en-US">
                <a:ea typeface="+mn-lt"/>
                <a:cs typeface="+mn-lt"/>
              </a:rPr>
              <a:t>'</a:t>
            </a:r>
            <a:r>
              <a:rPr lang="ko-KR" altLang="en-US">
                <a:ea typeface="+mn-lt"/>
                <a:cs typeface="+mn-lt"/>
              </a:rPr>
              <a:t> 파일을 사용</a:t>
            </a:r>
          </a:p>
          <a:p>
            <a:pPr marL="575945" lvl="1">
              <a:buFont typeface="Arial" panose="05000000000000000000" pitchFamily="2" charset="2"/>
              <a:buChar char="•"/>
            </a:pPr>
            <a:r>
              <a:rPr lang="en-US" altLang="ko-KR">
                <a:ea typeface="+mn-lt"/>
                <a:cs typeface="+mn-lt"/>
              </a:rPr>
              <a:t>CPU</a:t>
            </a:r>
            <a:r>
              <a:rPr lang="ko-KR">
                <a:ea typeface="+mn-lt"/>
                <a:cs typeface="+mn-lt"/>
              </a:rPr>
              <a:t> 번호를 쓰면 해당 그룹의 프로세스는 파일에 입력된 특정 번호의 </a:t>
            </a:r>
            <a:r>
              <a:rPr lang="en-US" altLang="ko-KR">
                <a:ea typeface="+mn-lt"/>
                <a:cs typeface="+mn-lt"/>
              </a:rPr>
              <a:t>CPU</a:t>
            </a:r>
            <a:r>
              <a:rPr lang="ko-KR">
                <a:ea typeface="+mn-lt"/>
                <a:cs typeface="+mn-lt"/>
              </a:rPr>
              <a:t>에서 동작</a:t>
            </a:r>
          </a:p>
          <a:p>
            <a:r>
              <a:rPr lang="ko-KR" altLang="en-US">
                <a:ea typeface="+mn-lt"/>
                <a:cs typeface="+mn-lt"/>
              </a:rPr>
              <a:t>시스템 환경에 따라 </a:t>
            </a:r>
            <a:r>
              <a:rPr lang="ko-KR" altLang="en-US" err="1">
                <a:ea typeface="+mn-lt"/>
                <a:cs typeface="+mn-lt"/>
              </a:rPr>
              <a:t>여러개의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ko-KR" altLang="en-US" err="1">
                <a:ea typeface="+mn-lt"/>
                <a:cs typeface="+mn-lt"/>
              </a:rPr>
              <a:t>cpu</a:t>
            </a:r>
            <a:r>
              <a:rPr lang="ko-KR" altLang="en-US">
                <a:ea typeface="+mn-lt"/>
                <a:cs typeface="+mn-lt"/>
              </a:rPr>
              <a:t> 할당 가능 </a:t>
            </a:r>
          </a:p>
          <a:p>
            <a:r>
              <a:rPr lang="ko-KR" altLang="en-US" err="1">
                <a:ea typeface="+mn-lt"/>
                <a:cs typeface="+mn-lt"/>
              </a:rPr>
              <a:t>Cpuset</a:t>
            </a:r>
            <a:r>
              <a:rPr lang="ko-KR" altLang="en-US">
                <a:ea typeface="+mn-lt"/>
                <a:cs typeface="+mn-lt"/>
              </a:rPr>
              <a:t> 서브시스템 마운트</a:t>
            </a:r>
            <a:endParaRPr lang="ko-KR" altLang="en-US">
              <a:solidFill>
                <a:schemeClr val="accent5"/>
              </a:solidFill>
              <a:ea typeface="+mn-lt"/>
              <a:cs typeface="+mn-lt"/>
            </a:endParaRPr>
          </a:p>
          <a:p>
            <a:pPr marL="575945" lvl="1"/>
            <a:r>
              <a:rPr lang="ko-KR" altLang="en-US" err="1">
                <a:solidFill>
                  <a:schemeClr val="accent5"/>
                </a:solidFill>
                <a:ea typeface="+mn-lt"/>
                <a:cs typeface="+mn-lt"/>
              </a:rPr>
              <a:t>mkdir</a:t>
            </a:r>
            <a:r>
              <a:rPr lang="ko-KR" altLang="en-US">
                <a:solidFill>
                  <a:schemeClr val="accent5"/>
                </a:solidFill>
                <a:ea typeface="+mn-lt"/>
                <a:cs typeface="+mn-lt"/>
              </a:rPr>
              <a:t> /</a:t>
            </a:r>
            <a:r>
              <a:rPr lang="ko-KR" altLang="en-US" err="1">
                <a:solidFill>
                  <a:schemeClr val="accent5"/>
                </a:solidFill>
                <a:ea typeface="+mn-lt"/>
                <a:cs typeface="+mn-lt"/>
              </a:rPr>
              <a:t>cg_cpuset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(</a:t>
            </a:r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마운트할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 디렉터리 생성)</a:t>
            </a:r>
          </a:p>
          <a:p>
            <a:pPr marL="575945" lvl="1"/>
            <a:r>
              <a:rPr lang="ko-KR" altLang="en-US" err="1">
                <a:solidFill>
                  <a:schemeClr val="accent5"/>
                </a:solidFill>
                <a:ea typeface="+mn-lt"/>
                <a:cs typeface="+mn-lt"/>
              </a:rPr>
              <a:t>mount</a:t>
            </a:r>
            <a:r>
              <a:rPr lang="ko-KR" altLang="en-US">
                <a:solidFill>
                  <a:schemeClr val="accent5"/>
                </a:solidFill>
                <a:ea typeface="+mn-lt"/>
                <a:cs typeface="+mn-lt"/>
              </a:rPr>
              <a:t> –</a:t>
            </a:r>
            <a:r>
              <a:rPr lang="ko-KR" altLang="en-US" err="1">
                <a:solidFill>
                  <a:schemeClr val="accent5"/>
                </a:solidFill>
                <a:ea typeface="+mn-lt"/>
                <a:cs typeface="+mn-lt"/>
              </a:rPr>
              <a:t>t</a:t>
            </a:r>
            <a:r>
              <a:rPr lang="ko-KR" altLang="en-US">
                <a:solidFill>
                  <a:schemeClr val="accent5"/>
                </a:solidFill>
                <a:ea typeface="+mn-lt"/>
                <a:cs typeface="+mn-lt"/>
              </a:rPr>
              <a:t> </a:t>
            </a:r>
            <a:r>
              <a:rPr lang="ko-KR" altLang="en-US" err="1">
                <a:solidFill>
                  <a:schemeClr val="accent5"/>
                </a:solidFill>
                <a:ea typeface="+mn-lt"/>
                <a:cs typeface="+mn-lt"/>
              </a:rPr>
              <a:t>cgroup</a:t>
            </a:r>
            <a:r>
              <a:rPr lang="ko-KR" altLang="en-US">
                <a:solidFill>
                  <a:schemeClr val="accent5"/>
                </a:solidFill>
                <a:ea typeface="+mn-lt"/>
                <a:cs typeface="+mn-lt"/>
              </a:rPr>
              <a:t> –</a:t>
            </a:r>
            <a:r>
              <a:rPr lang="ko-KR" altLang="en-US" err="1">
                <a:solidFill>
                  <a:schemeClr val="accent5"/>
                </a:solidFill>
                <a:ea typeface="+mn-lt"/>
                <a:cs typeface="+mn-lt"/>
              </a:rPr>
              <a:t>o</a:t>
            </a:r>
            <a:r>
              <a:rPr lang="ko-KR" altLang="en-US">
                <a:solidFill>
                  <a:schemeClr val="accent5"/>
                </a:solidFill>
                <a:ea typeface="+mn-lt"/>
                <a:cs typeface="+mn-lt"/>
              </a:rPr>
              <a:t> </a:t>
            </a:r>
            <a:r>
              <a:rPr lang="ko-KR" altLang="en-US" err="1">
                <a:solidFill>
                  <a:schemeClr val="accent5"/>
                </a:solidFill>
                <a:ea typeface="+mn-lt"/>
                <a:cs typeface="+mn-lt"/>
              </a:rPr>
              <a:t>cpuset</a:t>
            </a:r>
            <a:r>
              <a:rPr lang="ko-KR" altLang="en-US">
                <a:solidFill>
                  <a:schemeClr val="accent5"/>
                </a:solidFill>
                <a:ea typeface="+mn-lt"/>
                <a:cs typeface="+mn-lt"/>
              </a:rPr>
              <a:t> </a:t>
            </a:r>
            <a:r>
              <a:rPr lang="ko-KR" altLang="en-US" err="1">
                <a:solidFill>
                  <a:schemeClr val="accent5"/>
                </a:solidFill>
                <a:ea typeface="+mn-lt"/>
                <a:cs typeface="+mn-lt"/>
              </a:rPr>
              <a:t>cgroup</a:t>
            </a:r>
            <a:r>
              <a:rPr lang="ko-KR" altLang="en-US">
                <a:solidFill>
                  <a:schemeClr val="accent5"/>
                </a:solidFill>
                <a:ea typeface="+mn-lt"/>
                <a:cs typeface="+mn-lt"/>
              </a:rPr>
              <a:t> /</a:t>
            </a:r>
            <a:r>
              <a:rPr lang="ko-KR" altLang="en-US" err="1">
                <a:solidFill>
                  <a:schemeClr val="accent5"/>
                </a:solidFill>
                <a:ea typeface="+mn-lt"/>
                <a:cs typeface="+mn-lt"/>
              </a:rPr>
              <a:t>cg_cpuset</a:t>
            </a:r>
            <a:endParaRPr lang="ko-KR" altLang="en-US">
              <a:solidFill>
                <a:schemeClr val="accent5"/>
              </a:solidFill>
              <a:ea typeface="+mn-lt"/>
              <a:cs typeface="+mn-lt"/>
            </a:endParaRPr>
          </a:p>
          <a:p>
            <a:endParaRPr lang="ko-KR" altLang="en-US">
              <a:ea typeface="+mn-lt"/>
              <a:cs typeface="+mn-lt"/>
            </a:endParaRPr>
          </a:p>
          <a:p>
            <a:endParaRPr lang="ko-KR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347345" lvl="1" indent="0">
              <a:buNone/>
            </a:pPr>
            <a:endParaRPr lang="ko-KR" altLang="en-US"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</a:pPr>
            <a:endParaRPr lang="ko-KR" altLang="en-US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endParaRPr lang="ko-KR" alt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 altLang="ko-KR">
              <a:ea typeface="+mn-lt"/>
              <a:cs typeface="+mn-lt"/>
            </a:endParaRPr>
          </a:p>
          <a:p>
            <a:pPr>
              <a:buFont typeface="Wingdings"/>
              <a:buChar char="§"/>
            </a:pPr>
            <a:endParaRPr lang="ko-KR" altLang="en-US">
              <a:ea typeface="+mn-lt"/>
              <a:cs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578B2-7394-4A6B-9B78-7F7B1871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471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FAAB7A-7E0F-4A07-ABCE-CEA8358E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cgroup(1/2)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FC0A1-D8A9-4893-9A50-178756001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err="1"/>
              <a:t>cgroup</a:t>
            </a:r>
            <a:r>
              <a:rPr lang="en-US" altLang="ko-KR"/>
              <a:t> </a:t>
            </a:r>
            <a:r>
              <a:rPr lang="ko-KR" altLang="en-US"/>
              <a:t>파일 시스템은 그룹관리와 서브시스템 설정을 위한 </a:t>
            </a:r>
            <a:r>
              <a:rPr lang="en-US" altLang="ko-KR"/>
              <a:t>UI</a:t>
            </a:r>
          </a:p>
          <a:p>
            <a:pPr marL="575945" lvl="1"/>
            <a:r>
              <a:rPr lang="ko-KR" altLang="en-US"/>
              <a:t>실제 물리적인 저장장치를 가진 파일시스템이 아닌 가상파일시스템</a:t>
            </a:r>
            <a:r>
              <a:rPr lang="en-US" altLang="ko-KR"/>
              <a:t>(VFS layer</a:t>
            </a:r>
            <a:r>
              <a:rPr lang="ko-KR" altLang="en-US"/>
              <a:t>가 아님</a:t>
            </a:r>
            <a:r>
              <a:rPr lang="en-US" altLang="ko-KR"/>
              <a:t>)</a:t>
            </a:r>
          </a:p>
          <a:p>
            <a:r>
              <a:rPr lang="en-US" altLang="ko-KR" err="1"/>
              <a:t>cgroup</a:t>
            </a:r>
            <a:r>
              <a:rPr lang="ko-KR" altLang="en-US"/>
              <a:t>은 파일 시스템과 리소스 제어</a:t>
            </a:r>
            <a:r>
              <a:rPr lang="en-US" altLang="ko-KR"/>
              <a:t>, </a:t>
            </a:r>
            <a:r>
              <a:rPr lang="ko-KR" altLang="en-US"/>
              <a:t>사용량 </a:t>
            </a:r>
            <a:r>
              <a:rPr lang="ko-KR" altLang="en-US" err="1"/>
              <a:t>트래킹을</a:t>
            </a:r>
            <a:r>
              <a:rPr lang="ko-KR" altLang="en-US"/>
              <a:t> 위한 서브시스템으로 구성</a:t>
            </a:r>
          </a:p>
          <a:p>
            <a:pPr marL="575945" lvl="1"/>
            <a:r>
              <a:rPr lang="ko-KR" altLang="en-US"/>
              <a:t>서브시스템은 </a:t>
            </a:r>
            <a:r>
              <a:rPr lang="en-US" altLang="ko-KR"/>
              <a:t>'</a:t>
            </a:r>
            <a:r>
              <a:rPr lang="en-US" altLang="ko-KR" err="1"/>
              <a:t>cgroup</a:t>
            </a:r>
            <a:r>
              <a:rPr lang="en-US" altLang="ko-KR"/>
              <a:t> </a:t>
            </a:r>
            <a:r>
              <a:rPr lang="ko-KR" altLang="en-US"/>
              <a:t>컨트롤러</a:t>
            </a:r>
            <a:r>
              <a:rPr lang="en-US" altLang="ko-KR"/>
              <a:t>' </a:t>
            </a:r>
            <a:r>
              <a:rPr lang="ko-KR" altLang="en-US"/>
              <a:t>라고도 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578B2-7394-4A6B-9B78-7F7B1871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CA3AB7A8-82AE-4A30-B274-99535662E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268" y="3269225"/>
            <a:ext cx="5419969" cy="28026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5D4A7F-F4BD-44BE-B45C-B9EDEA67E1E4}"/>
              </a:ext>
            </a:extLst>
          </p:cNvPr>
          <p:cNvSpPr txBox="1"/>
          <p:nvPr/>
        </p:nvSpPr>
        <p:spPr>
          <a:xfrm>
            <a:off x="5760377" y="6068601"/>
            <a:ext cx="637340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ea typeface="+mn-lt"/>
                <a:cs typeface="+mn-lt"/>
              </a:rPr>
              <a:t>Lightneticc, https</a:t>
            </a:r>
            <a:r>
              <a:rPr lang="ko-KR" sz="1200">
                <a:solidFill>
                  <a:srgbClr val="0070C0"/>
                </a:solidFill>
                <a:ea typeface="+mn-lt"/>
                <a:cs typeface="+mn-lt"/>
              </a:rPr>
              <a:t>://www.lightnetics.com/topic/17326/what-are-control-groups-in-linux</a:t>
            </a:r>
            <a:endParaRPr lang="ko-KR" sz="16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6151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FAAB7A-7E0F-4A07-ABCE-CEA8358E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그룹별 CPU 물리적 할당(2/2)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FC0A1-D8A9-4893-9A50-178756001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err="1">
                <a:solidFill>
                  <a:srgbClr val="3B3B3B"/>
                </a:solidFill>
                <a:ea typeface="+mn-lt"/>
                <a:cs typeface="+mn-lt"/>
              </a:rPr>
              <a:t>하위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 </a:t>
            </a:r>
            <a:r>
              <a:rPr lang="en-US" altLang="ko-KR" err="1">
                <a:solidFill>
                  <a:srgbClr val="3B3B3B"/>
                </a:solidFill>
                <a:ea typeface="+mn-lt"/>
                <a:cs typeface="+mn-lt"/>
              </a:rPr>
              <a:t>디렉터리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 </a:t>
            </a:r>
            <a:r>
              <a:rPr lang="en-US" altLang="ko-KR" err="1">
                <a:solidFill>
                  <a:srgbClr val="3B3B3B"/>
                </a:solidFill>
                <a:ea typeface="+mn-lt"/>
                <a:cs typeface="+mn-lt"/>
              </a:rPr>
              <a:t>생성</a:t>
            </a: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>
              <a:buFont typeface="Arial" panose="05000000000000000000" pitchFamily="2" charset="2"/>
              <a:buChar char="•"/>
            </a:pPr>
            <a:r>
              <a:rPr lang="en-US" altLang="ko-KR" err="1">
                <a:solidFill>
                  <a:schemeClr val="accent5"/>
                </a:solidFill>
                <a:ea typeface="+mn-lt"/>
                <a:cs typeface="+mn-lt"/>
              </a:rPr>
              <a:t>mkdir</a:t>
            </a:r>
            <a:r>
              <a:rPr lang="en-US" altLang="ko-KR">
                <a:solidFill>
                  <a:schemeClr val="accent5"/>
                </a:solidFill>
                <a:ea typeface="+mn-lt"/>
                <a:cs typeface="+mn-lt"/>
              </a:rPr>
              <a:t> /cgroup_tmp/GroupA</a:t>
            </a:r>
          </a:p>
          <a:p>
            <a:r>
              <a:rPr lang="en-US" altLang="ko-KR" err="1">
                <a:solidFill>
                  <a:srgbClr val="3B3B3B"/>
                </a:solidFill>
                <a:ea typeface="+mn-lt"/>
                <a:cs typeface="+mn-lt"/>
              </a:rPr>
              <a:t>단일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 CPU </a:t>
            </a:r>
            <a:r>
              <a:rPr lang="en-US" altLang="ko-KR" err="1">
                <a:solidFill>
                  <a:srgbClr val="3B3B3B"/>
                </a:solidFill>
                <a:ea typeface="+mn-lt"/>
                <a:cs typeface="+mn-lt"/>
              </a:rPr>
              <a:t>할당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 </a:t>
            </a:r>
            <a:endParaRPr lang="en-US"/>
          </a:p>
          <a:p>
            <a:pPr marL="575945" lvl="1">
              <a:buFont typeface="Arial" panose="05000000000000000000" pitchFamily="2" charset="2"/>
              <a:buChar char="•"/>
            </a:pPr>
            <a:r>
              <a:rPr lang="en-US">
                <a:solidFill>
                  <a:schemeClr val="accent5"/>
                </a:solidFill>
                <a:ea typeface="+mn-lt"/>
                <a:cs typeface="+mn-lt"/>
              </a:rPr>
              <a:t>echo 0</a:t>
            </a:r>
            <a:r>
              <a:rPr lang="en-US">
                <a:ea typeface="+mn-lt"/>
                <a:cs typeface="+mn-lt"/>
              </a:rPr>
              <a:t>(CPU 0)</a:t>
            </a:r>
            <a:r>
              <a:rPr lang="en-US">
                <a:solidFill>
                  <a:schemeClr val="accent5"/>
                </a:solidFill>
                <a:ea typeface="+mn-lt"/>
                <a:cs typeface="+mn-lt"/>
              </a:rPr>
              <a:t> /cgroup_tmp/GroupA/cpuset.cpus</a:t>
            </a:r>
          </a:p>
          <a:p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멀티</a:t>
            </a:r>
            <a:r>
              <a:rPr lang="en-US">
                <a:solidFill>
                  <a:srgbClr val="3B3B3B"/>
                </a:solidFill>
                <a:ea typeface="+mn-lt"/>
                <a:cs typeface="+mn-lt"/>
              </a:rPr>
              <a:t>CPU </a:t>
            </a:r>
            <a:r>
              <a:rPr lang="en-US" err="1">
                <a:solidFill>
                  <a:srgbClr val="3B3B3B"/>
                </a:solidFill>
                <a:ea typeface="+mn-lt"/>
                <a:cs typeface="+mn-lt"/>
              </a:rPr>
              <a:t>할당</a:t>
            </a:r>
            <a:r>
              <a:rPr lang="en-US">
                <a:solidFill>
                  <a:srgbClr val="3B3B3B"/>
                </a:solidFill>
                <a:ea typeface="+mn-lt"/>
                <a:cs typeface="+mn-lt"/>
              </a:rPr>
              <a:t> </a:t>
            </a:r>
          </a:p>
          <a:p>
            <a:pPr marL="575945" lvl="1"/>
            <a:r>
              <a:rPr lang="en-US">
                <a:solidFill>
                  <a:schemeClr val="accent5"/>
                </a:solidFill>
                <a:ea typeface="+mn-lt"/>
                <a:cs typeface="+mn-lt"/>
              </a:rPr>
              <a:t>echo 0-1 &gt;</a:t>
            </a:r>
            <a:r>
              <a:rPr lang="en-US">
                <a:ea typeface="+mn-lt"/>
                <a:cs typeface="+mn-lt"/>
              </a:rPr>
              <a:t>(CPU 0, CPU 1)</a:t>
            </a:r>
            <a:r>
              <a:rPr lang="en-US">
                <a:solidFill>
                  <a:schemeClr val="accent5"/>
                </a:solidFill>
                <a:ea typeface="+mn-lt"/>
                <a:cs typeface="+mn-lt"/>
              </a:rPr>
              <a:t> /cgroup_tmp/GroupA/cpuset.cpus</a:t>
            </a:r>
          </a:p>
          <a:p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ea typeface="+mn-lt"/>
              <a:cs typeface="+mn-lt"/>
            </a:endParaRPr>
          </a:p>
          <a:p>
            <a:endParaRPr lang="ko-KR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347345" lvl="1" indent="0">
              <a:buNone/>
            </a:pPr>
            <a:endParaRPr lang="ko-KR" altLang="en-US"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</a:pPr>
            <a:endParaRPr lang="ko-KR" altLang="en-US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endParaRPr lang="ko-KR" alt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 altLang="ko-KR">
              <a:ea typeface="+mn-lt"/>
              <a:cs typeface="+mn-lt"/>
            </a:endParaRPr>
          </a:p>
          <a:p>
            <a:pPr>
              <a:buFont typeface="Wingdings"/>
              <a:buChar char="§"/>
            </a:pPr>
            <a:endParaRPr lang="ko-KR" altLang="en-US">
              <a:ea typeface="+mn-lt"/>
              <a:cs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578B2-7394-4A6B-9B78-7F7B1871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6783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FC0A1-D8A9-4893-9A50-178756001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err="1">
                <a:solidFill>
                  <a:srgbClr val="3B3B3B"/>
                </a:solidFill>
                <a:ea typeface="+mn-lt"/>
                <a:cs typeface="+mn-lt"/>
              </a:rPr>
              <a:t>cpuset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 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서브시스템 설정 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vs 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미 설정</a:t>
            </a: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r>
              <a:rPr lang="en-US" altLang="ko-KR" err="1">
                <a:ea typeface="+mn-lt"/>
                <a:cs typeface="+mn-lt"/>
              </a:rPr>
              <a:t>cpuset</a:t>
            </a:r>
            <a:r>
              <a:rPr lang="ko-KR" altLang="en-US">
                <a:ea typeface="+mn-lt"/>
                <a:cs typeface="+mn-lt"/>
              </a:rPr>
              <a:t>을 사용하면 그룹별 </a:t>
            </a:r>
            <a:r>
              <a:rPr lang="en-US" altLang="ko-KR">
                <a:ea typeface="+mn-lt"/>
                <a:cs typeface="+mn-lt"/>
              </a:rPr>
              <a:t>CPU</a:t>
            </a:r>
            <a:r>
              <a:rPr lang="ko-KR" altLang="en-US">
                <a:ea typeface="+mn-lt"/>
                <a:cs typeface="+mn-lt"/>
              </a:rPr>
              <a:t>단위 격리가 가능</a:t>
            </a:r>
          </a:p>
          <a:p>
            <a:endParaRPr lang="ko-KR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347345" lvl="1" indent="0">
              <a:buNone/>
            </a:pPr>
            <a:endParaRPr lang="ko-KR" altLang="en-US"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</a:pPr>
            <a:endParaRPr lang="ko-KR" altLang="en-US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endParaRPr lang="ko-KR" alt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 altLang="ko-KR">
              <a:ea typeface="+mn-lt"/>
              <a:cs typeface="+mn-lt"/>
            </a:endParaRPr>
          </a:p>
          <a:p>
            <a:pPr>
              <a:buFont typeface="Wingdings"/>
              <a:buChar char="§"/>
            </a:pPr>
            <a:endParaRPr lang="ko-KR" altLang="en-US">
              <a:ea typeface="+mn-lt"/>
              <a:cs typeface="+mn-l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FAAB7A-7E0F-4A07-ABCE-CEA8358E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/>
              <a:t>Cpuset</a:t>
            </a:r>
            <a:r>
              <a:rPr lang="en-US" altLang="ko-KR"/>
              <a:t> </a:t>
            </a:r>
            <a:r>
              <a:rPr lang="ko-KR" altLang="en-US"/>
              <a:t>서브시스템 적용 유무 비교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27815"/>
              </p:ext>
            </p:extLst>
          </p:nvPr>
        </p:nvGraphicFramePr>
        <p:xfrm>
          <a:off x="1483360" y="2411978"/>
          <a:ext cx="3701288" cy="2236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5322">
                  <a:extLst>
                    <a:ext uri="{9D8B030D-6E8A-4147-A177-3AD203B41FA5}">
                      <a16:colId xmlns:a16="http://schemas.microsoft.com/office/drawing/2014/main" val="3590240110"/>
                    </a:ext>
                  </a:extLst>
                </a:gridCol>
                <a:gridCol w="925322">
                  <a:extLst>
                    <a:ext uri="{9D8B030D-6E8A-4147-A177-3AD203B41FA5}">
                      <a16:colId xmlns:a16="http://schemas.microsoft.com/office/drawing/2014/main" val="741611599"/>
                    </a:ext>
                  </a:extLst>
                </a:gridCol>
                <a:gridCol w="925322">
                  <a:extLst>
                    <a:ext uri="{9D8B030D-6E8A-4147-A177-3AD203B41FA5}">
                      <a16:colId xmlns:a16="http://schemas.microsoft.com/office/drawing/2014/main" val="59168745"/>
                    </a:ext>
                  </a:extLst>
                </a:gridCol>
                <a:gridCol w="925322">
                  <a:extLst>
                    <a:ext uri="{9D8B030D-6E8A-4147-A177-3AD203B41FA5}">
                      <a16:colId xmlns:a16="http://schemas.microsoft.com/office/drawing/2014/main" val="4286317835"/>
                    </a:ext>
                  </a:extLst>
                </a:gridCol>
              </a:tblGrid>
              <a:tr h="3886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+mn-lt"/>
                        </a:rPr>
                        <a:t>CPU</a:t>
                      </a:r>
                      <a:r>
                        <a:rPr lang="en-US" altLang="ko-KR" baseline="0">
                          <a:solidFill>
                            <a:schemeClr val="tx1"/>
                          </a:solidFill>
                          <a:latin typeface="+mn-lt"/>
                        </a:rPr>
                        <a:t> 0</a:t>
                      </a:r>
                      <a:endParaRPr lang="ko-KR" alt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+mn-lt"/>
                        </a:rPr>
                        <a:t>CPU 1</a:t>
                      </a:r>
                      <a:endParaRPr lang="ko-KR" alt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173371"/>
                  </a:ext>
                </a:extLst>
              </a:tr>
              <a:tr h="24435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600" err="1">
                          <a:solidFill>
                            <a:schemeClr val="tx1"/>
                          </a:solidFill>
                          <a:latin typeface="+mn-lt"/>
                        </a:rPr>
                        <a:t>GroupA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780368"/>
                  </a:ext>
                </a:extLst>
              </a:tr>
              <a:tr h="4302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ko-KR" alt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ko-KR" alt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ko-KR" alt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ko-KR" alt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029542"/>
                  </a:ext>
                </a:extLst>
              </a:tr>
              <a:tr h="3886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tx1"/>
                          </a:solidFill>
                          <a:latin typeface="+mn-lt"/>
                        </a:rPr>
                        <a:t>CPU 2</a:t>
                      </a:r>
                      <a:endParaRPr lang="ko-KR" altLang="en-US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tx1"/>
                          </a:solidFill>
                          <a:latin typeface="+mn-lt"/>
                        </a:rPr>
                        <a:t>CPU 3</a:t>
                      </a:r>
                      <a:endParaRPr lang="ko-KR" altLang="en-US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9426412"/>
                  </a:ext>
                </a:extLst>
              </a:tr>
              <a:tr h="69350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864810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578B2-7394-4A6B-9B78-7F7B1871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31</a:t>
            </a:fld>
            <a:endParaRPr lang="ko-KR" altLang="en-US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036041"/>
              </p:ext>
            </p:extLst>
          </p:nvPr>
        </p:nvGraphicFramePr>
        <p:xfrm>
          <a:off x="6462268" y="2400796"/>
          <a:ext cx="3701282" cy="2263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6404">
                  <a:extLst>
                    <a:ext uri="{9D8B030D-6E8A-4147-A177-3AD203B41FA5}">
                      <a16:colId xmlns:a16="http://schemas.microsoft.com/office/drawing/2014/main" val="3590240110"/>
                    </a:ext>
                  </a:extLst>
                </a:gridCol>
                <a:gridCol w="1774878">
                  <a:extLst>
                    <a:ext uri="{9D8B030D-6E8A-4147-A177-3AD203B41FA5}">
                      <a16:colId xmlns:a16="http://schemas.microsoft.com/office/drawing/2014/main" val="59168745"/>
                    </a:ext>
                  </a:extLst>
                </a:gridCol>
              </a:tblGrid>
              <a:tr h="3774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+mn-lt"/>
                        </a:rPr>
                        <a:t>CPU</a:t>
                      </a:r>
                      <a:r>
                        <a:rPr lang="en-US" altLang="ko-KR" baseline="0">
                          <a:solidFill>
                            <a:schemeClr val="tx1"/>
                          </a:solidFill>
                          <a:latin typeface="+mn-lt"/>
                        </a:rPr>
                        <a:t> 0</a:t>
                      </a:r>
                      <a:endParaRPr lang="ko-KR" alt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+mn-lt"/>
                        </a:rPr>
                        <a:t>CPU 1</a:t>
                      </a:r>
                      <a:endParaRPr lang="ko-KR" alt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173371"/>
                  </a:ext>
                </a:extLst>
              </a:tr>
              <a:tr h="352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err="1">
                          <a:solidFill>
                            <a:schemeClr val="tx1"/>
                          </a:solidFill>
                          <a:latin typeface="+mn-lt"/>
                        </a:rPr>
                        <a:t>GroupA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tx1"/>
                          </a:solidFill>
                          <a:latin typeface="lato"/>
                        </a:rPr>
                        <a:t>GroupA</a:t>
                      </a:r>
                      <a:endParaRPr lang="en-US" sz="1600" b="0" i="0" u="none" strike="noStrike" noProof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780368"/>
                  </a:ext>
                </a:extLst>
              </a:tr>
              <a:tr h="35276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tx1"/>
                          </a:solidFill>
                          <a:latin typeface="lato"/>
                        </a:rPr>
                        <a:t>T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tx1"/>
                          </a:solidFill>
                          <a:latin typeface="lato"/>
                        </a:rPr>
                        <a:t>T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167199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tx1"/>
                          </a:solidFill>
                          <a:latin typeface="+mn-lt"/>
                        </a:rPr>
                        <a:t>CPU 2</a:t>
                      </a:r>
                      <a:endParaRPr lang="ko-KR" altLang="en-US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tx1"/>
                          </a:solidFill>
                          <a:latin typeface="+mn-lt"/>
                        </a:rPr>
                        <a:t>CPU 3</a:t>
                      </a:r>
                      <a:endParaRPr lang="ko-KR" altLang="en-US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426412"/>
                  </a:ext>
                </a:extLst>
              </a:tr>
              <a:tr h="35103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tx1"/>
                          </a:solidFill>
                          <a:latin typeface="lato"/>
                        </a:rPr>
                        <a:t>GroupA</a:t>
                      </a:r>
                      <a:endParaRPr lang="en-US" sz="1600" b="0" i="0" u="none" strike="noStrike" noProof="0">
                        <a:latin typeface="la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tx1"/>
                          </a:solidFill>
                          <a:latin typeface="lato"/>
                        </a:rPr>
                        <a:t>GroupA</a:t>
                      </a:r>
                      <a:endParaRPr lang="en-US" sz="1600" b="0" i="0" u="none" strike="noStrike" noProof="0">
                        <a:latin typeface="la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864810"/>
                  </a:ext>
                </a:extLst>
              </a:tr>
              <a:tr h="42808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tx1"/>
                          </a:solidFill>
                          <a:latin typeface="lato"/>
                        </a:rPr>
                        <a:t>T</a:t>
                      </a:r>
                      <a:endParaRPr lang="ko-KR" alt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i="0" u="none" strike="noStrike" noProof="0">
                          <a:solidFill>
                            <a:schemeClr val="tx1"/>
                          </a:solidFill>
                          <a:latin typeface="lato"/>
                        </a:rPr>
                        <a:t>T</a:t>
                      </a:r>
                      <a:endParaRPr lang="ko-KR" alt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3494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10109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FAAB7A-7E0F-4A07-ABCE-CEA8358E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메모리 사용량 제한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FC0A1-D8A9-4893-9A50-178756001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err="1">
                <a:solidFill>
                  <a:srgbClr val="3B3B3B"/>
                </a:solidFill>
                <a:ea typeface="+mn-lt"/>
                <a:cs typeface="+mn-lt"/>
              </a:rPr>
              <a:t>cgroup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 </a:t>
            </a:r>
            <a:r>
              <a:rPr lang="en-US" altLang="ko-KR" err="1">
                <a:solidFill>
                  <a:srgbClr val="3B3B3B"/>
                </a:solidFill>
                <a:ea typeface="+mn-lt"/>
                <a:cs typeface="+mn-lt"/>
              </a:rPr>
              <a:t>마운트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 </a:t>
            </a:r>
            <a:r>
              <a:rPr lang="en-US" altLang="ko-KR" err="1">
                <a:solidFill>
                  <a:srgbClr val="3B3B3B"/>
                </a:solidFill>
                <a:ea typeface="+mn-lt"/>
                <a:cs typeface="+mn-lt"/>
              </a:rPr>
              <a:t>옵션으로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 'memory' </a:t>
            </a:r>
            <a:r>
              <a:rPr lang="en-US" altLang="ko-KR" err="1">
                <a:solidFill>
                  <a:srgbClr val="3B3B3B"/>
                </a:solidFill>
                <a:ea typeface="+mn-lt"/>
                <a:cs typeface="+mn-lt"/>
              </a:rPr>
              <a:t>사용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,  </a:t>
            </a:r>
            <a:r>
              <a:rPr lang="en-US" altLang="ko-KR" err="1">
                <a:solidFill>
                  <a:srgbClr val="3B3B3B"/>
                </a:solidFill>
                <a:ea typeface="+mn-lt"/>
                <a:cs typeface="+mn-lt"/>
              </a:rPr>
              <a:t>메모리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 </a:t>
            </a:r>
            <a:r>
              <a:rPr lang="en-US" altLang="ko-KR" err="1">
                <a:solidFill>
                  <a:srgbClr val="3B3B3B"/>
                </a:solidFill>
                <a:ea typeface="+mn-lt"/>
                <a:cs typeface="+mn-lt"/>
              </a:rPr>
              <a:t>사용량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 </a:t>
            </a:r>
            <a:r>
              <a:rPr lang="en-US" altLang="ko-KR" err="1">
                <a:solidFill>
                  <a:srgbClr val="3B3B3B"/>
                </a:solidFill>
                <a:ea typeface="+mn-lt"/>
                <a:cs typeface="+mn-lt"/>
              </a:rPr>
              <a:t>제한가능</a:t>
            </a: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r>
              <a:rPr lang="en-US" altLang="ko-KR" err="1">
                <a:solidFill>
                  <a:srgbClr val="3B3B3B"/>
                </a:solidFill>
                <a:ea typeface="+mn-lt"/>
                <a:cs typeface="+mn-lt"/>
              </a:rPr>
              <a:t>디렉터리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 </a:t>
            </a:r>
            <a:r>
              <a:rPr lang="en-US" altLang="ko-KR" err="1">
                <a:solidFill>
                  <a:srgbClr val="3B3B3B"/>
                </a:solidFill>
                <a:ea typeface="+mn-lt"/>
                <a:cs typeface="+mn-lt"/>
              </a:rPr>
              <a:t>하위항목으로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 </a:t>
            </a:r>
            <a:r>
              <a:rPr lang="en-US" altLang="ko-KR" err="1">
                <a:solidFill>
                  <a:srgbClr val="3B3B3B"/>
                </a:solidFill>
                <a:ea typeface="+mn-lt"/>
                <a:cs typeface="+mn-lt"/>
              </a:rPr>
              <a:t>메모리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 </a:t>
            </a:r>
            <a:r>
              <a:rPr lang="en-US" altLang="ko-KR" err="1">
                <a:solidFill>
                  <a:srgbClr val="3B3B3B"/>
                </a:solidFill>
                <a:ea typeface="+mn-lt"/>
                <a:cs typeface="+mn-lt"/>
              </a:rPr>
              <a:t>사용량을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 </a:t>
            </a:r>
            <a:r>
              <a:rPr lang="en-US" altLang="ko-KR" err="1">
                <a:solidFill>
                  <a:srgbClr val="3B3B3B"/>
                </a:solidFill>
                <a:ea typeface="+mn-lt"/>
                <a:cs typeface="+mn-lt"/>
              </a:rPr>
              <a:t>제한하는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 </a:t>
            </a:r>
            <a:r>
              <a:rPr lang="en-US" altLang="ko-KR" err="1">
                <a:solidFill>
                  <a:srgbClr val="3B3B3B"/>
                </a:solidFill>
                <a:ea typeface="+mn-lt"/>
                <a:cs typeface="+mn-lt"/>
              </a:rPr>
              <a:t>특수파일이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 </a:t>
            </a:r>
            <a:r>
              <a:rPr lang="en-US" altLang="ko-KR" err="1">
                <a:solidFill>
                  <a:srgbClr val="3B3B3B"/>
                </a:solidFill>
                <a:ea typeface="+mn-lt"/>
                <a:cs typeface="+mn-lt"/>
              </a:rPr>
              <a:t>생성</a:t>
            </a: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r>
              <a:rPr lang="en-US" altLang="ko-KR" err="1">
                <a:solidFill>
                  <a:srgbClr val="3B3B3B"/>
                </a:solidFill>
                <a:ea typeface="+mn-lt"/>
                <a:cs typeface="+mn-lt"/>
              </a:rPr>
              <a:t>사용자는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 '</a:t>
            </a:r>
            <a:r>
              <a:rPr lang="en-US" altLang="ko-KR" err="1">
                <a:solidFill>
                  <a:srgbClr val="3B3B3B"/>
                </a:solidFill>
                <a:ea typeface="+mn-lt"/>
                <a:cs typeface="+mn-lt"/>
              </a:rPr>
              <a:t>memory.limit_in_bytes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' </a:t>
            </a:r>
            <a:r>
              <a:rPr lang="en-US" altLang="ko-KR" err="1">
                <a:solidFill>
                  <a:srgbClr val="3B3B3B"/>
                </a:solidFill>
                <a:ea typeface="+mn-lt"/>
                <a:cs typeface="+mn-lt"/>
              </a:rPr>
              <a:t>파일을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 </a:t>
            </a:r>
            <a:r>
              <a:rPr lang="en-US" altLang="ko-KR" err="1">
                <a:solidFill>
                  <a:srgbClr val="3B3B3B"/>
                </a:solidFill>
                <a:ea typeface="+mn-lt"/>
                <a:cs typeface="+mn-lt"/>
              </a:rPr>
              <a:t>편집하여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 각 </a:t>
            </a:r>
            <a:r>
              <a:rPr lang="en-US" altLang="ko-KR" err="1">
                <a:solidFill>
                  <a:srgbClr val="3B3B3B"/>
                </a:solidFill>
                <a:ea typeface="+mn-lt"/>
                <a:cs typeface="+mn-lt"/>
              </a:rPr>
              <a:t>그룹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 </a:t>
            </a:r>
            <a:r>
              <a:rPr lang="en-US" altLang="ko-KR" err="1">
                <a:solidFill>
                  <a:srgbClr val="3B3B3B"/>
                </a:solidFill>
                <a:ea typeface="+mn-lt"/>
                <a:cs typeface="+mn-lt"/>
              </a:rPr>
              <a:t>사용량을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 </a:t>
            </a:r>
            <a:r>
              <a:rPr lang="en-US" altLang="ko-KR" err="1">
                <a:solidFill>
                  <a:srgbClr val="3B3B3B"/>
                </a:solidFill>
                <a:ea typeface="+mn-lt"/>
                <a:cs typeface="+mn-lt"/>
              </a:rPr>
              <a:t>제한</a:t>
            </a: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endParaRPr lang="en-US" altLang="ko-KR">
              <a:ea typeface="+mn-lt"/>
              <a:cs typeface="+mn-lt"/>
            </a:endParaRPr>
          </a:p>
          <a:p>
            <a:endParaRPr lang="en-US" altLang="ko-KR">
              <a:ea typeface="+mn-lt"/>
              <a:cs typeface="+mn-lt"/>
            </a:endParaRPr>
          </a:p>
          <a:p>
            <a:endParaRPr lang="ko-KR" altLang="en-US">
              <a:ea typeface="+mn-lt"/>
              <a:cs typeface="+mn-lt"/>
            </a:endParaRPr>
          </a:p>
          <a:p>
            <a:endParaRPr lang="ko-KR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347345" lvl="1" indent="0">
              <a:buNone/>
            </a:pPr>
            <a:endParaRPr lang="ko-KR" altLang="en-US"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</a:pPr>
            <a:endParaRPr lang="ko-KR" altLang="en-US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endParaRPr lang="ko-KR" alt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 altLang="ko-KR">
              <a:ea typeface="+mn-lt"/>
              <a:cs typeface="+mn-lt"/>
            </a:endParaRPr>
          </a:p>
          <a:p>
            <a:pPr>
              <a:buFont typeface="Wingdings"/>
              <a:buChar char="§"/>
            </a:pPr>
            <a:endParaRPr lang="ko-KR" altLang="en-US">
              <a:ea typeface="+mn-lt"/>
              <a:cs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578B2-7394-4A6B-9B78-7F7B1871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440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FAAB7A-7E0F-4A07-ABCE-CEA8358E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메모리 사용량 제한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FC0A1-D8A9-4893-9A50-178756001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디렉터리 마운트</a:t>
            </a:r>
          </a:p>
          <a:p>
            <a:pPr marL="575945" lvl="1"/>
            <a:r>
              <a:rPr lang="en-US" altLang="ko-KR">
                <a:solidFill>
                  <a:schemeClr val="accent5"/>
                </a:solidFill>
                <a:ea typeface="+mn-lt"/>
                <a:cs typeface="+mn-lt"/>
              </a:rPr>
              <a:t>umount /cgroup_tmp</a:t>
            </a:r>
            <a:r>
              <a:rPr lang="en-US" altLang="ko-KR">
                <a:ea typeface="+mn-lt"/>
                <a:cs typeface="+mn-lt"/>
              </a:rPr>
              <a:t> (</a:t>
            </a:r>
            <a:r>
              <a:rPr lang="en-US">
                <a:ea typeface="+mn-lt"/>
                <a:cs typeface="+mn-lt"/>
              </a:rPr>
              <a:t>하위경로 삭제 </a:t>
            </a:r>
            <a:r>
              <a:rPr lang="ko-KR" altLang="en-US">
                <a:ea typeface="+mn-lt"/>
                <a:cs typeface="+mn-lt"/>
              </a:rPr>
              <a:t>선행, </a:t>
            </a:r>
            <a:r>
              <a:rPr lang="en-US" altLang="ko-KR">
                <a:ea typeface="+mn-lt"/>
                <a:cs typeface="+mn-lt"/>
              </a:rPr>
              <a:t>이전  서브시스템 마운트 해제)</a:t>
            </a:r>
          </a:p>
          <a:p>
            <a:pPr marL="575945" lvl="1"/>
            <a:r>
              <a:rPr lang="en-US" altLang="ko-KR">
                <a:solidFill>
                  <a:schemeClr val="accent5"/>
                </a:solidFill>
                <a:ea typeface="+mn-lt"/>
                <a:cs typeface="+mn-lt"/>
              </a:rPr>
              <a:t>mount –t cgroup –o memory root_group /cgroup_tmp</a:t>
            </a:r>
          </a:p>
          <a:p>
            <a:pPr marL="575945" lvl="1"/>
            <a:r>
              <a:rPr lang="en-US" altLang="ko-KR">
                <a:solidFill>
                  <a:schemeClr val="accent5"/>
                </a:solidFill>
                <a:ea typeface="+mn-lt"/>
                <a:cs typeface="+mn-lt"/>
              </a:rPr>
              <a:t>ls</a:t>
            </a:r>
          </a:p>
          <a:p>
            <a:endParaRPr lang="en-US" altLang="ko-KR">
              <a:ea typeface="+mn-lt"/>
              <a:cs typeface="+mn-lt"/>
            </a:endParaRPr>
          </a:p>
          <a:p>
            <a:endParaRPr lang="en-US" altLang="ko-KR">
              <a:ea typeface="+mn-lt"/>
              <a:cs typeface="+mn-lt"/>
            </a:endParaRPr>
          </a:p>
          <a:p>
            <a:endParaRPr lang="ko-KR" altLang="en-US">
              <a:ea typeface="+mn-lt"/>
              <a:cs typeface="+mn-lt"/>
            </a:endParaRPr>
          </a:p>
          <a:p>
            <a:endParaRPr lang="ko-KR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347345" lvl="1" indent="0">
              <a:buNone/>
            </a:pPr>
            <a:endParaRPr lang="ko-KR" altLang="en-US"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</a:pPr>
            <a:endParaRPr lang="ko-KR" altLang="en-US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endParaRPr lang="ko-KR" alt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 altLang="ko-KR">
              <a:ea typeface="+mn-lt"/>
              <a:cs typeface="+mn-lt"/>
            </a:endParaRPr>
          </a:p>
          <a:p>
            <a:pPr>
              <a:buFont typeface="Wingdings"/>
              <a:buChar char="§"/>
            </a:pPr>
            <a:endParaRPr lang="ko-KR" altLang="en-US">
              <a:ea typeface="+mn-lt"/>
              <a:cs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578B2-7394-4A6B-9B78-7F7B1871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371D990-7F64-4AEB-A2D5-5F791C99B0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19" r="-324" b="4436"/>
          <a:stretch/>
        </p:blipFill>
        <p:spPr>
          <a:xfrm>
            <a:off x="816708" y="3012467"/>
            <a:ext cx="5310074" cy="266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2714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FAAB7A-7E0F-4A07-ABCE-CEA8358E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메모리 사용량 제한하지 않았을 때(1/2)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FC0A1-D8A9-4893-9A50-178756001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하위그룹 생성</a:t>
            </a:r>
          </a:p>
          <a:p>
            <a:pPr marL="575945" lvl="1">
              <a:buFont typeface="Arial" panose="05000000000000000000" pitchFamily="2" charset="2"/>
              <a:buChar char="•"/>
            </a:pPr>
            <a:r>
              <a:rPr lang="en-US">
                <a:solidFill>
                  <a:srgbClr val="3B3B3B"/>
                </a:solidFill>
                <a:ea typeface="+mn-lt"/>
                <a:cs typeface="+mn-lt"/>
              </a:rPr>
              <a:t>mkdir /cgroup_tmp/GroupA</a:t>
            </a:r>
            <a:endParaRPr lang="en-US">
              <a:ea typeface="+mn-lt"/>
              <a:cs typeface="+mn-lt"/>
            </a:endParaRPr>
          </a:p>
          <a:p>
            <a:r>
              <a:rPr lang="en-US">
                <a:solidFill>
                  <a:srgbClr val="3B3B3B"/>
                </a:solidFill>
                <a:ea typeface="+mn-lt"/>
                <a:cs typeface="+mn-lt"/>
              </a:rPr>
              <a:t>GroupA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의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 tasks 파일에 현재 shell 프로세스를 등록</a:t>
            </a:r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echo $$ &gt; /cgroup_tmp/GroupA/tasks</a:t>
            </a:r>
          </a:p>
          <a:p>
            <a:r>
              <a:rPr lang="en-US" altLang="ko-KR">
                <a:ea typeface="+mn-lt"/>
                <a:cs typeface="+mn-lt"/>
              </a:rPr>
              <a:t>Shell에서 메모리 사용량 확인을 위한 대용량파일 다운로드 </a:t>
            </a:r>
          </a:p>
          <a:p>
            <a:pPr marL="575945" lvl="1"/>
            <a:r>
              <a:rPr lang="en-US">
                <a:ea typeface="+mn-lt"/>
                <a:cs typeface="+mn-lt"/>
              </a:rPr>
              <a:t>wget </a:t>
            </a:r>
            <a:r>
              <a:rPr lang="en-US">
                <a:ea typeface="+mn-lt"/>
                <a:cs typeface="+mn-lt"/>
                <a:hlinkClick r:id="rId2"/>
              </a:rPr>
              <a:t>http://mirror.kakao.com/ubuntu-releases/bionic/ubuntu-18.04.5-desktop-amd64.iso</a:t>
            </a:r>
            <a:r>
              <a:rPr lang="en-US" altLang="ko-KR">
                <a:ea typeface="+mn-lt"/>
                <a:cs typeface="+mn-lt"/>
              </a:rPr>
              <a:t> (2GB)</a:t>
            </a: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ea typeface="+mn-lt"/>
              <a:cs typeface="+mn-lt"/>
            </a:endParaRPr>
          </a:p>
          <a:p>
            <a:endParaRPr lang="ko-KR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347345" lvl="1" indent="0">
              <a:buNone/>
            </a:pPr>
            <a:endParaRPr lang="ko-KR" altLang="en-US"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  <a:buChar char="•"/>
            </a:pPr>
            <a:endParaRPr lang="ko-KR" altLang="en-US">
              <a:ea typeface="+mn-lt"/>
              <a:cs typeface="+mn-lt"/>
            </a:endParaRPr>
          </a:p>
          <a:p>
            <a:pPr marL="575945" lvl="1">
              <a:buFont typeface="Arial" panose="020B0604020202020204" pitchFamily="34" charset="0"/>
              <a:buChar char="•"/>
            </a:pPr>
            <a:endParaRPr lang="en-US" altLang="ko-KR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endParaRPr lang="ko-KR" alt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 altLang="ko-KR">
              <a:ea typeface="+mn-lt"/>
              <a:cs typeface="+mn-lt"/>
            </a:endParaRPr>
          </a:p>
          <a:p>
            <a:pPr>
              <a:buFont typeface="Wingdings"/>
              <a:buChar char="§"/>
            </a:pPr>
            <a:endParaRPr lang="ko-KR" altLang="en-US">
              <a:ea typeface="+mn-lt"/>
              <a:cs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578B2-7394-4A6B-9B78-7F7B1871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7D56CA8-7CBC-450C-99F8-F455B986CC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3" b="52486"/>
          <a:stretch/>
        </p:blipFill>
        <p:spPr>
          <a:xfrm>
            <a:off x="3630246" y="5127522"/>
            <a:ext cx="7940437" cy="83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654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D2BD3CE1-8175-4DA1-841D-0A90A3E02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14" y="2563529"/>
            <a:ext cx="9018997" cy="81482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BFAAB7A-7E0F-4A07-ABCE-CEA8358E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메모리 사용량 제한하지 않았을 때</a:t>
            </a:r>
            <a:r>
              <a:rPr lang="en-US" altLang="ko-KR">
                <a:ea typeface="+mj-lt"/>
                <a:cs typeface="+mj-lt"/>
              </a:rPr>
              <a:t>(2/2</a:t>
            </a:r>
            <a:r>
              <a:rPr lang="ko-KR">
                <a:ea typeface="+mj-lt"/>
                <a:cs typeface="+mj-lt"/>
              </a:rPr>
              <a:t>)</a:t>
            </a:r>
            <a:endParaRPr lang="ko-KR" altLang="en-US">
              <a:ea typeface="+mj-lt"/>
              <a:cs typeface="+mj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FC0A1-D8A9-4893-9A50-178756001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err="1">
                <a:solidFill>
                  <a:srgbClr val="3B3B3B"/>
                </a:solidFill>
                <a:ea typeface="+mn-lt"/>
                <a:cs typeface="+mn-lt"/>
              </a:rPr>
              <a:t>사용량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 </a:t>
            </a:r>
            <a:r>
              <a:rPr lang="en-US" altLang="ko-KR" err="1">
                <a:solidFill>
                  <a:srgbClr val="3B3B3B"/>
                </a:solidFill>
                <a:ea typeface="+mn-lt"/>
                <a:cs typeface="+mn-lt"/>
              </a:rPr>
              <a:t>확인</a:t>
            </a: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>
              <a:buFont typeface="Arial" panose="05000000000000000000" pitchFamily="2" charset="2"/>
              <a:buChar char="•"/>
            </a:pPr>
            <a:r>
              <a:rPr lang="en-US" altLang="ko-KR">
                <a:solidFill>
                  <a:schemeClr val="accent5"/>
                </a:solidFill>
                <a:ea typeface="+mn-lt"/>
                <a:cs typeface="+mn-lt"/>
              </a:rPr>
              <a:t>free –h</a:t>
            </a:r>
            <a:r>
              <a:rPr lang="en-US" altLang="ko-KR">
                <a:ea typeface="+mn-lt"/>
                <a:cs typeface="+mn-lt"/>
              </a:rPr>
              <a:t>(</a:t>
            </a:r>
            <a:r>
              <a:rPr lang="en-US" altLang="ko-KR" err="1">
                <a:ea typeface="+mn-lt"/>
                <a:cs typeface="+mn-lt"/>
              </a:rPr>
              <a:t>읽기쉬운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단위로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ko-KR" altLang="en-US">
                <a:ea typeface="+mn-lt"/>
                <a:cs typeface="+mn-lt"/>
              </a:rPr>
              <a:t>출력</a:t>
            </a:r>
            <a:r>
              <a:rPr lang="en-US" altLang="ko-KR">
                <a:ea typeface="+mn-lt"/>
                <a:cs typeface="+mn-lt"/>
              </a:rPr>
              <a:t>)</a:t>
            </a:r>
          </a:p>
          <a:p>
            <a:r>
              <a:rPr lang="en-US" altLang="ko-KR" err="1">
                <a:ea typeface="+mn-lt"/>
                <a:cs typeface="+mn-lt"/>
              </a:rPr>
              <a:t>다운로드</a:t>
            </a:r>
            <a:r>
              <a:rPr lang="en-US" altLang="ko-KR">
                <a:ea typeface="+mn-lt"/>
                <a:cs typeface="+mn-lt"/>
              </a:rPr>
              <a:t> 전</a:t>
            </a:r>
          </a:p>
          <a:p>
            <a:endParaRPr lang="en-US" altLang="ko-KR">
              <a:ea typeface="+mn-lt"/>
              <a:cs typeface="+mn-lt"/>
            </a:endParaRPr>
          </a:p>
          <a:p>
            <a:r>
              <a:rPr lang="en-US" altLang="ko-KR" err="1">
                <a:ea typeface="+mn-lt"/>
                <a:cs typeface="+mn-lt"/>
              </a:rPr>
              <a:t>다운로드</a:t>
            </a:r>
            <a:r>
              <a:rPr lang="en-US" altLang="ko-KR">
                <a:ea typeface="+mn-lt"/>
                <a:cs typeface="+mn-lt"/>
              </a:rPr>
              <a:t> 후</a:t>
            </a:r>
          </a:p>
          <a:p>
            <a:endParaRPr lang="en-US" altLang="ko-KR">
              <a:ea typeface="+mn-lt"/>
              <a:cs typeface="+mn-lt"/>
            </a:endParaRPr>
          </a:p>
          <a:p>
            <a:pPr marL="342900" indent="-342900">
              <a:buFont typeface="Wingdings"/>
              <a:buChar char="§"/>
            </a:pPr>
            <a:r>
              <a:rPr lang="en-US" err="1"/>
              <a:t>결과</a:t>
            </a:r>
            <a:r>
              <a:rPr lang="en-US"/>
              <a:t> </a:t>
            </a:r>
            <a:endParaRPr lang="ko-KR" altLang="en-US">
              <a:ea typeface="+mn-lt"/>
              <a:cs typeface="+mn-lt"/>
            </a:endParaRPr>
          </a:p>
          <a:p>
            <a:pPr marL="575945" lvl="1" indent="-285750">
              <a:buFont typeface="Arial"/>
              <a:buChar char="•"/>
            </a:pPr>
            <a:r>
              <a:rPr lang="en-US" err="1"/>
              <a:t>메모리</a:t>
            </a:r>
            <a:r>
              <a:rPr lang="en-US"/>
              <a:t> </a:t>
            </a:r>
            <a:r>
              <a:rPr lang="en-US" err="1"/>
              <a:t>사용량이</a:t>
            </a:r>
            <a:r>
              <a:rPr lang="en-US"/>
              <a:t> 1.3GiB </a:t>
            </a:r>
            <a:r>
              <a:rPr lang="en-US" err="1"/>
              <a:t>증가</a:t>
            </a:r>
            <a:r>
              <a:rPr lang="en-US"/>
              <a:t>, </a:t>
            </a:r>
            <a:r>
              <a:rPr lang="en-US" err="1"/>
              <a:t>가용메모리</a:t>
            </a:r>
            <a:r>
              <a:rPr lang="en-US"/>
              <a:t> 3GiB감소, </a:t>
            </a:r>
            <a:r>
              <a:rPr lang="en-US" err="1"/>
              <a:t>캐시영역</a:t>
            </a:r>
            <a:r>
              <a:rPr lang="en-US"/>
              <a:t> </a:t>
            </a:r>
            <a:r>
              <a:rPr lang="en-US" err="1"/>
              <a:t>메모리</a:t>
            </a:r>
            <a:r>
              <a:rPr lang="en-US"/>
              <a:t> 1.7GiB </a:t>
            </a:r>
            <a:r>
              <a:rPr lang="en-US" err="1"/>
              <a:t>증가</a:t>
            </a:r>
          </a:p>
          <a:p>
            <a:endParaRPr lang="en-US" altLang="ko-KR">
              <a:ea typeface="+mn-lt"/>
              <a:cs typeface="+mn-lt"/>
            </a:endParaRPr>
          </a:p>
          <a:p>
            <a:endParaRPr lang="en-US" altLang="ko-KR">
              <a:ea typeface="+mn-lt"/>
              <a:cs typeface="+mn-lt"/>
            </a:endParaRPr>
          </a:p>
          <a:p>
            <a:endParaRPr lang="ko-KR" altLang="en-US">
              <a:ea typeface="+mn-lt"/>
              <a:cs typeface="+mn-lt"/>
            </a:endParaRPr>
          </a:p>
          <a:p>
            <a:endParaRPr lang="ko-KR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347345" lvl="1" indent="0">
              <a:buNone/>
            </a:pPr>
            <a:endParaRPr lang="ko-KR" altLang="en-US"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  <a:buChar char="•"/>
            </a:pPr>
            <a:endParaRPr lang="ko-KR" altLang="en-US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endParaRPr lang="ko-KR" alt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 altLang="ko-KR">
              <a:ea typeface="+mn-lt"/>
              <a:cs typeface="+mn-lt"/>
            </a:endParaRPr>
          </a:p>
          <a:p>
            <a:pPr>
              <a:buFont typeface="Wingdings"/>
              <a:buChar char="§"/>
            </a:pPr>
            <a:endParaRPr lang="ko-KR" altLang="en-US">
              <a:ea typeface="+mn-lt"/>
              <a:cs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578B2-7394-4A6B-9B78-7F7B1871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7636066-C91B-4E61-B177-EF695C6421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868" b="469"/>
          <a:stretch/>
        </p:blipFill>
        <p:spPr>
          <a:xfrm>
            <a:off x="596845" y="3925905"/>
            <a:ext cx="9044353" cy="73419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E6458EE-D593-40FD-B1CD-9D09B4163038}"/>
              </a:ext>
            </a:extLst>
          </p:cNvPr>
          <p:cNvSpPr/>
          <p:nvPr/>
        </p:nvSpPr>
        <p:spPr>
          <a:xfrm>
            <a:off x="4434330" y="2770596"/>
            <a:ext cx="952554" cy="6176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DA8E8B-3D24-411F-BBE0-65B37FABDD3F}"/>
              </a:ext>
            </a:extLst>
          </p:cNvPr>
          <p:cNvSpPr/>
          <p:nvPr/>
        </p:nvSpPr>
        <p:spPr>
          <a:xfrm>
            <a:off x="4622690" y="4090430"/>
            <a:ext cx="969677" cy="5662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E3D33BA-A5D6-4839-B467-F898C257A7D3}"/>
              </a:ext>
            </a:extLst>
          </p:cNvPr>
          <p:cNvSpPr/>
          <p:nvPr/>
        </p:nvSpPr>
        <p:spPr>
          <a:xfrm>
            <a:off x="6678618" y="2710662"/>
            <a:ext cx="1240691" cy="6433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CF5A9F-F473-4780-BD79-4BCF6934817D}"/>
              </a:ext>
            </a:extLst>
          </p:cNvPr>
          <p:cNvSpPr/>
          <p:nvPr/>
        </p:nvSpPr>
        <p:spPr>
          <a:xfrm>
            <a:off x="6940411" y="4090428"/>
            <a:ext cx="1240691" cy="5662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F0C0CD-751D-4A07-BE56-A0675D180530}"/>
              </a:ext>
            </a:extLst>
          </p:cNvPr>
          <p:cNvSpPr/>
          <p:nvPr/>
        </p:nvSpPr>
        <p:spPr>
          <a:xfrm>
            <a:off x="2978824" y="2770596"/>
            <a:ext cx="1046733" cy="6176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3D2E1C-F670-45BA-8601-0ADBD626B0A7}"/>
              </a:ext>
            </a:extLst>
          </p:cNvPr>
          <p:cNvSpPr/>
          <p:nvPr/>
        </p:nvSpPr>
        <p:spPr>
          <a:xfrm>
            <a:off x="3235678" y="4089112"/>
            <a:ext cx="952554" cy="5662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7018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0BFC0A1-D8A9-4893-9A50-1787560019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rmAutofit/>
              </a:bodyPr>
              <a:lstStyle/>
              <a:p>
                <a:pPr marL="342900" indent="-342900"/>
                <a:r>
                  <a:rPr lang="en-US" altLang="ko-KR">
                    <a:ea typeface="+mn-lt"/>
                    <a:cs typeface="+mn-lt"/>
                  </a:rPr>
                  <a:t>MiB: </a:t>
                </a:r>
                <a:r>
                  <a:rPr lang="en-US" altLang="ko-KR" err="1">
                    <a:ea typeface="+mn-lt"/>
                    <a:cs typeface="+mn-lt"/>
                  </a:rPr>
                  <a:t>메비바이트</a:t>
                </a:r>
                <a:r>
                  <a:rPr lang="en-US" altLang="ko-KR">
                    <a:ea typeface="+mn-lt"/>
                    <a:cs typeface="+mn-lt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1024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>
                    <a:ea typeface="+mn-lt"/>
                    <a:cs typeface="+mn-lt"/>
                  </a:rPr>
                  <a:t> Byte </a:t>
                </a:r>
                <a:endParaRPr lang="ko-KR" altLang="en-US"/>
              </a:p>
              <a:p>
                <a:r>
                  <a:rPr lang="en-US" altLang="ko-KR">
                    <a:ea typeface="+mn-lt"/>
                    <a:cs typeface="+mn-lt"/>
                  </a:rPr>
                  <a:t> GiB: </a:t>
                </a:r>
                <a:r>
                  <a:rPr lang="en-US" altLang="ko-KR" err="1">
                    <a:ea typeface="+mn-lt"/>
                    <a:cs typeface="+mn-lt"/>
                  </a:rPr>
                  <a:t>기비바이트</a:t>
                </a:r>
                <a:r>
                  <a:rPr lang="en-US" altLang="ko-KR">
                    <a:ea typeface="+mn-lt"/>
                    <a:cs typeface="+mn-lt"/>
                  </a:rPr>
                  <a:t>  = 1024 </a:t>
                </a:r>
                <a:r>
                  <a:rPr lang="en-US" altLang="ko-KR" err="1">
                    <a:ea typeface="+mn-lt"/>
                    <a:cs typeface="+mn-lt"/>
                  </a:rPr>
                  <a:t>MiB</a:t>
                </a:r>
                <a:endParaRPr lang="en-US" altLang="ko-KR">
                  <a:ea typeface="+mn-lt"/>
                  <a:cs typeface="+mn-lt"/>
                </a:endParaRPr>
              </a:p>
              <a:p>
                <a:endParaRPr lang="en-US" altLang="ko-KR">
                  <a:ea typeface="+mn-lt"/>
                  <a:cs typeface="+mn-lt"/>
                </a:endParaRPr>
              </a:p>
              <a:p>
                <a:endParaRPr lang="ko-KR" altLang="en-US">
                  <a:ea typeface="+mn-lt"/>
                  <a:cs typeface="+mn-lt"/>
                </a:endParaRPr>
              </a:p>
              <a:p>
                <a:endParaRPr lang="ko-KR">
                  <a:ea typeface="+mn-lt"/>
                  <a:cs typeface="+mn-lt"/>
                </a:endParaRPr>
              </a:p>
              <a:p>
                <a:pPr marL="575945" lvl="1"/>
                <a:endParaRPr lang="ko-KR" altLang="en-US">
                  <a:ea typeface="+mn-lt"/>
                  <a:cs typeface="+mn-lt"/>
                </a:endParaRPr>
              </a:p>
              <a:p>
                <a:pPr marL="575945" lvl="1"/>
                <a:endParaRPr lang="ko-KR" altLang="en-US">
                  <a:ea typeface="+mn-lt"/>
                  <a:cs typeface="+mn-lt"/>
                </a:endParaRPr>
              </a:p>
              <a:p>
                <a:pPr marL="575945" lvl="1"/>
                <a:endParaRPr lang="ko-KR" altLang="en-US">
                  <a:ea typeface="+mn-lt"/>
                  <a:cs typeface="+mn-lt"/>
                </a:endParaRPr>
              </a:p>
              <a:p>
                <a:pPr marL="575945" lvl="1"/>
                <a:endParaRPr lang="ko-KR" altLang="en-US">
                  <a:ea typeface="+mn-lt"/>
                  <a:cs typeface="+mn-lt"/>
                </a:endParaRPr>
              </a:p>
              <a:p>
                <a:pPr marL="347345" lvl="1" indent="0">
                  <a:buNone/>
                </a:pPr>
                <a:endParaRPr lang="ko-KR" altLang="en-US">
                  <a:ea typeface="+mn-lt"/>
                  <a:cs typeface="+mn-lt"/>
                </a:endParaRPr>
              </a:p>
              <a:p>
                <a:pPr marL="575945" lvl="1">
                  <a:buFont typeface="Arial,Sans-Serif" panose="05000000000000000000" pitchFamily="2" charset="2"/>
                  <a:buChar char="•"/>
                </a:pPr>
                <a:endParaRPr lang="ko-KR" altLang="en-US">
                  <a:ea typeface="+mn-lt"/>
                  <a:cs typeface="+mn-lt"/>
                </a:endParaRPr>
              </a:p>
              <a:p>
                <a:pPr marL="575945" lvl="1"/>
                <a:endParaRPr lang="en-US" altLang="ko-KR">
                  <a:ea typeface="+mn-lt"/>
                  <a:cs typeface="+mn-lt"/>
                </a:endParaRPr>
              </a:p>
              <a:p>
                <a:pPr marL="575945" lvl="1"/>
                <a:endParaRPr lang="en-US" altLang="ko-KR">
                  <a:ea typeface="+mn-lt"/>
                  <a:cs typeface="+mn-lt"/>
                </a:endParaRPr>
              </a:p>
              <a:p>
                <a:pPr marL="575945" lvl="1"/>
                <a:endParaRPr lang="ko-KR" altLang="en-US">
                  <a:ea typeface="+mn-lt"/>
                  <a:cs typeface="+mn-lt"/>
                </a:endParaRPr>
              </a:p>
              <a:p>
                <a:endParaRPr lang="ko-KR" altLang="en-US">
                  <a:ea typeface="+mn-lt"/>
                  <a:cs typeface="+mn-lt"/>
                </a:endParaRPr>
              </a:p>
              <a:p>
                <a:pPr marL="0" indent="0">
                  <a:buNone/>
                </a:pPr>
                <a:endParaRPr lang="en-US" altLang="ko-KR">
                  <a:ea typeface="+mn-lt"/>
                  <a:cs typeface="+mn-lt"/>
                </a:endParaRPr>
              </a:p>
              <a:p>
                <a:pPr>
                  <a:buFont typeface="Wingdings"/>
                  <a:buChar char="§"/>
                </a:pPr>
                <a:endParaRPr lang="ko-KR" altLang="en-US">
                  <a:ea typeface="+mn-lt"/>
                  <a:cs typeface="+mn-lt"/>
                </a:endParaRP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0BFC0A1-D8A9-4893-9A50-1787560019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7BFAAB7A-7E0F-4A07-ABCE-CEA8358E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단위 환산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578B2-7394-4A6B-9B78-7F7B1871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6248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FAAB7A-7E0F-4A07-ABCE-CEA8358E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메모리 사용량을 제한했을 때</a:t>
            </a:r>
            <a:r>
              <a:rPr lang="ko-KR">
                <a:ea typeface="+mj-lt"/>
                <a:cs typeface="+mj-lt"/>
              </a:rPr>
              <a:t>(1/2)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FC0A1-D8A9-4893-9A50-178756001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err="1">
                <a:solidFill>
                  <a:srgbClr val="3B3B3B"/>
                </a:solidFill>
                <a:ea typeface="+mn-lt"/>
                <a:cs typeface="+mn-lt"/>
              </a:rPr>
              <a:t>메모리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 </a:t>
            </a:r>
            <a:r>
              <a:rPr lang="en-US" altLang="ko-KR" err="1">
                <a:solidFill>
                  <a:srgbClr val="3B3B3B"/>
                </a:solidFill>
                <a:ea typeface="+mn-lt"/>
                <a:cs typeface="+mn-lt"/>
              </a:rPr>
              <a:t>사용량을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 1GiB로 </a:t>
            </a:r>
            <a:r>
              <a:rPr lang="en-US" altLang="ko-KR" err="1">
                <a:solidFill>
                  <a:srgbClr val="3B3B3B"/>
                </a:solidFill>
                <a:ea typeface="+mn-lt"/>
                <a:cs typeface="+mn-lt"/>
              </a:rPr>
              <a:t>제한</a:t>
            </a: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r>
              <a:rPr lang="en-US" altLang="ko-KR">
                <a:solidFill>
                  <a:schemeClr val="accent5"/>
                </a:solidFill>
                <a:ea typeface="+mn-lt"/>
                <a:cs typeface="+mn-lt"/>
              </a:rPr>
              <a:t>echo 1024M &gt; /cgroup_tmp/GroupA/</a:t>
            </a:r>
            <a:r>
              <a:rPr lang="en-US" altLang="ko-KR" err="1">
                <a:solidFill>
                  <a:schemeClr val="accent5"/>
                </a:solidFill>
                <a:ea typeface="+mn-lt"/>
                <a:cs typeface="+mn-lt"/>
              </a:rPr>
              <a:t>memory.limit_in_bytes</a:t>
            </a:r>
            <a:endParaRPr lang="en-US" altLang="ko-KR">
              <a:solidFill>
                <a:schemeClr val="accent5"/>
              </a:solidFill>
              <a:ea typeface="+mn-lt"/>
              <a:cs typeface="+mn-lt"/>
            </a:endParaRPr>
          </a:p>
          <a:p>
            <a:r>
              <a:rPr lang="en-US" err="1">
                <a:ea typeface="+mn-lt"/>
                <a:cs typeface="+mn-lt"/>
              </a:rPr>
              <a:t>GroupA</a:t>
            </a:r>
            <a:r>
              <a:rPr lang="ko-KR" altLang="en-US">
                <a:ea typeface="+mn-lt"/>
                <a:cs typeface="+mn-lt"/>
              </a:rPr>
              <a:t>의</a:t>
            </a:r>
            <a:r>
              <a:rPr lang="en-US">
                <a:ea typeface="+mn-lt"/>
                <a:cs typeface="+mn-lt"/>
              </a:rPr>
              <a:t> tasks </a:t>
            </a:r>
            <a:r>
              <a:rPr lang="ko-KR" altLang="en-US">
                <a:ea typeface="+mn-lt"/>
                <a:cs typeface="+mn-lt"/>
              </a:rPr>
              <a:t>파일에</a:t>
            </a:r>
            <a:r>
              <a:rPr lang="en-US">
                <a:ea typeface="+mn-lt"/>
                <a:cs typeface="+mn-lt"/>
              </a:rPr>
              <a:t> </a:t>
            </a:r>
            <a:r>
              <a:rPr lang="ko-KR" altLang="en-US">
                <a:ea typeface="+mn-lt"/>
                <a:cs typeface="+mn-lt"/>
              </a:rPr>
              <a:t>현재</a:t>
            </a:r>
            <a:r>
              <a:rPr lang="en-US">
                <a:ea typeface="+mn-lt"/>
                <a:cs typeface="+mn-lt"/>
              </a:rPr>
              <a:t> shell </a:t>
            </a:r>
            <a:r>
              <a:rPr lang="ko-KR" altLang="en-US">
                <a:ea typeface="+mn-lt"/>
                <a:cs typeface="+mn-lt"/>
              </a:rPr>
              <a:t>프로세스를</a:t>
            </a:r>
            <a:r>
              <a:rPr lang="en-US">
                <a:ea typeface="+mn-lt"/>
                <a:cs typeface="+mn-lt"/>
              </a:rPr>
              <a:t> </a:t>
            </a:r>
            <a:r>
              <a:rPr lang="ko-KR" altLang="en-US">
                <a:ea typeface="+mn-lt"/>
                <a:cs typeface="+mn-lt"/>
              </a:rPr>
              <a:t>등록</a:t>
            </a:r>
            <a:endParaRPr lang="en-US" altLang="ko-KR">
              <a:ea typeface="+mn-lt"/>
              <a:cs typeface="+mn-lt"/>
            </a:endParaRPr>
          </a:p>
          <a:p>
            <a:pPr marL="575945" lvl="1"/>
            <a:r>
              <a:rPr lang="en-US">
                <a:solidFill>
                  <a:schemeClr val="accent5"/>
                </a:solidFill>
                <a:ea typeface="+mn-lt"/>
                <a:cs typeface="+mn-lt"/>
              </a:rPr>
              <a:t>echo $$ &gt; /cgroup_tmp/GroupA/tasks</a:t>
            </a:r>
            <a:endParaRPr lang="en-US">
              <a:solidFill>
                <a:schemeClr val="accent5"/>
              </a:solidFill>
            </a:endParaRPr>
          </a:p>
          <a:p>
            <a:r>
              <a:rPr lang="en-US" err="1"/>
              <a:t>Shell에서</a:t>
            </a:r>
            <a:r>
              <a:rPr lang="en-US"/>
              <a:t> </a:t>
            </a:r>
            <a:r>
              <a:rPr lang="en-US" err="1"/>
              <a:t>메모리</a:t>
            </a:r>
            <a:r>
              <a:rPr lang="en-US"/>
              <a:t> </a:t>
            </a:r>
            <a:r>
              <a:rPr lang="en-US" err="1"/>
              <a:t>사용량</a:t>
            </a:r>
            <a:r>
              <a:rPr lang="en-US"/>
              <a:t> </a:t>
            </a:r>
            <a:r>
              <a:rPr lang="en-US" err="1"/>
              <a:t>확인을</a:t>
            </a:r>
            <a:r>
              <a:rPr lang="en-US"/>
              <a:t> </a:t>
            </a:r>
            <a:r>
              <a:rPr lang="en-US" err="1"/>
              <a:t>위한</a:t>
            </a:r>
            <a:r>
              <a:rPr lang="en-US"/>
              <a:t> </a:t>
            </a:r>
            <a:r>
              <a:rPr lang="en-US" err="1"/>
              <a:t>대용량파일</a:t>
            </a:r>
            <a:r>
              <a:rPr lang="en-US"/>
              <a:t> </a:t>
            </a:r>
            <a:r>
              <a:rPr lang="en-US" err="1"/>
              <a:t>다운로드</a:t>
            </a:r>
            <a:endParaRPr lang="en-US" altLang="ko-KR" err="1"/>
          </a:p>
          <a:p>
            <a:endParaRPr lang="ko-KR" altLang="en-US"/>
          </a:p>
          <a:p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ea typeface="+mn-lt"/>
              <a:cs typeface="+mn-lt"/>
            </a:endParaRPr>
          </a:p>
          <a:p>
            <a:endParaRPr lang="ko-KR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347345" lvl="1" indent="0">
              <a:buNone/>
            </a:pPr>
            <a:endParaRPr lang="ko-KR" altLang="en-US"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  <a:buChar char="•"/>
            </a:pPr>
            <a:endParaRPr lang="ko-KR" altLang="en-US">
              <a:ea typeface="+mn-lt"/>
              <a:cs typeface="+mn-lt"/>
            </a:endParaRPr>
          </a:p>
          <a:p>
            <a:pPr marL="575945" lvl="1">
              <a:buFont typeface="Arial" panose="020B0604020202020204" pitchFamily="34" charset="0"/>
              <a:buChar char="•"/>
            </a:pPr>
            <a:endParaRPr lang="en-US" altLang="ko-KR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endParaRPr lang="ko-KR" alt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 altLang="ko-KR">
              <a:ea typeface="+mn-lt"/>
              <a:cs typeface="+mn-lt"/>
            </a:endParaRPr>
          </a:p>
          <a:p>
            <a:pPr>
              <a:buFont typeface="Wingdings"/>
              <a:buChar char="§"/>
            </a:pPr>
            <a:endParaRPr lang="ko-KR" altLang="en-US">
              <a:ea typeface="+mn-lt"/>
              <a:cs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578B2-7394-4A6B-9B78-7F7B1871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752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FC0A1-D8A9-4893-9A50-178756001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err="1">
                <a:solidFill>
                  <a:srgbClr val="3B3B3B"/>
                </a:solidFill>
                <a:ea typeface="+mn-lt"/>
                <a:cs typeface="+mn-lt"/>
              </a:rPr>
              <a:t>사용량</a:t>
            </a:r>
            <a:r>
              <a:rPr lang="en-US">
                <a:solidFill>
                  <a:srgbClr val="3B3B3B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3B3B3B"/>
                </a:solidFill>
                <a:ea typeface="+mn-lt"/>
                <a:cs typeface="+mn-lt"/>
              </a:rPr>
              <a:t>확인</a:t>
            </a:r>
            <a:endParaRPr lang="en-US">
              <a:ea typeface="+mn-lt"/>
              <a:cs typeface="+mn-lt"/>
            </a:endParaRPr>
          </a:p>
          <a:p>
            <a:pPr marL="575945" lvl="1"/>
            <a:r>
              <a:rPr lang="en-US">
                <a:solidFill>
                  <a:schemeClr val="accent5"/>
                </a:solidFill>
                <a:ea typeface="+mn-lt"/>
                <a:cs typeface="+mn-lt"/>
              </a:rPr>
              <a:t>free –w –l -h</a:t>
            </a:r>
            <a:r>
              <a:rPr lang="en-US">
                <a:ea typeface="+mn-lt"/>
                <a:cs typeface="+mn-lt"/>
              </a:rPr>
              <a:t>(-w: </a:t>
            </a:r>
            <a:r>
              <a:rPr lang="ko-KR" altLang="en-US">
                <a:ea typeface="+mn-lt"/>
                <a:cs typeface="+mn-lt"/>
              </a:rPr>
              <a:t>버퍼와 캐시 분리</a:t>
            </a:r>
            <a:r>
              <a:rPr lang="en-US" altLang="ko-KR">
                <a:ea typeface="+mn-lt"/>
                <a:cs typeface="+mn-lt"/>
              </a:rPr>
              <a:t>, -</a:t>
            </a:r>
            <a:r>
              <a:rPr lang="ko-KR" altLang="en-US" err="1">
                <a:ea typeface="+mn-lt"/>
                <a:cs typeface="+mn-lt"/>
              </a:rPr>
              <a:t>ㅣ</a:t>
            </a:r>
            <a:r>
              <a:rPr lang="en-US" altLang="ko-KR">
                <a:ea typeface="+mn-lt"/>
                <a:cs typeface="+mn-lt"/>
              </a:rPr>
              <a:t>: </a:t>
            </a:r>
            <a:r>
              <a:rPr lang="ko-KR" altLang="en-US">
                <a:ea typeface="+mn-lt"/>
                <a:cs typeface="+mn-lt"/>
              </a:rPr>
              <a:t>자세히</a:t>
            </a:r>
            <a:r>
              <a:rPr lang="en-US">
                <a:ea typeface="+mn-lt"/>
                <a:cs typeface="+mn-lt"/>
              </a:rPr>
              <a:t>)</a:t>
            </a:r>
          </a:p>
          <a:p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다운로드 전</a:t>
            </a:r>
          </a:p>
          <a:p>
            <a:endParaRPr lang="ko-KR" altLang="en-US">
              <a:ea typeface="+mn-lt"/>
              <a:cs typeface="+mn-lt"/>
            </a:endParaRPr>
          </a:p>
          <a:p>
            <a:r>
              <a:rPr lang="ko-KR" altLang="en-US">
                <a:ea typeface="+mn-lt"/>
                <a:cs typeface="+mn-lt"/>
              </a:rPr>
              <a:t>다운로드 후</a:t>
            </a:r>
          </a:p>
          <a:p>
            <a:pPr marL="347345" lvl="1" indent="0">
              <a:buNone/>
            </a:pPr>
            <a:endParaRPr lang="ko-KR" altLang="en-US">
              <a:ea typeface="+mn-lt"/>
              <a:cs typeface="+mn-lt"/>
            </a:endParaRPr>
          </a:p>
          <a:p>
            <a:endParaRPr lang="ko-KR" altLang="en-US">
              <a:ea typeface="+mn-lt"/>
              <a:cs typeface="+mn-lt"/>
            </a:endParaRPr>
          </a:p>
          <a:p>
            <a:r>
              <a:rPr lang="ko-KR" altLang="en-US">
                <a:ea typeface="+mn-lt"/>
                <a:cs typeface="+mn-lt"/>
              </a:rPr>
              <a:t>결과 </a:t>
            </a:r>
            <a:endParaRPr lang="en-US" altLang="ko-KR">
              <a:ea typeface="+mn-lt"/>
              <a:cs typeface="+mn-lt"/>
            </a:endParaRPr>
          </a:p>
          <a:p>
            <a:pPr marL="575945" lvl="1"/>
            <a:r>
              <a:rPr lang="ko-KR" altLang="en-US">
                <a:ea typeface="+mn-lt"/>
                <a:cs typeface="+mn-lt"/>
              </a:rPr>
              <a:t>가용 메모리</a:t>
            </a:r>
            <a:r>
              <a:rPr lang="en-US" altLang="ko-KR">
                <a:ea typeface="+mn-lt"/>
                <a:cs typeface="+mn-lt"/>
              </a:rPr>
              <a:t> 872MiB </a:t>
            </a:r>
            <a:r>
              <a:rPr lang="ko-KR" altLang="en-US">
                <a:ea typeface="+mn-lt"/>
                <a:cs typeface="+mn-lt"/>
              </a:rPr>
              <a:t>감소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ko-KR" altLang="en-US">
                <a:ea typeface="+mn-lt"/>
                <a:cs typeface="+mn-lt"/>
              </a:rPr>
              <a:t>캐시영역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ko-KR" altLang="en-US">
                <a:ea typeface="+mn-lt"/>
                <a:cs typeface="+mn-lt"/>
              </a:rPr>
              <a:t>메모리</a:t>
            </a:r>
            <a:r>
              <a:rPr lang="en-US" altLang="ko-KR">
                <a:ea typeface="+mn-lt"/>
                <a:cs typeface="+mn-lt"/>
              </a:rPr>
              <a:t> 1GiB </a:t>
            </a:r>
            <a:r>
              <a:rPr lang="ko-KR" altLang="en-US">
                <a:ea typeface="+mn-lt"/>
                <a:cs typeface="+mn-lt"/>
              </a:rPr>
              <a:t>증가</a:t>
            </a:r>
            <a:endParaRPr lang="ko-KR"/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347345" lvl="1" indent="0">
              <a:buNone/>
            </a:pPr>
            <a:endParaRPr lang="ko-KR" altLang="en-US"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</a:pPr>
            <a:endParaRPr lang="ko-KR" altLang="en-US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endParaRPr lang="ko-KR" alt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 altLang="ko-KR">
              <a:ea typeface="+mn-lt"/>
              <a:cs typeface="+mn-lt"/>
            </a:endParaRPr>
          </a:p>
          <a:p>
            <a:pPr>
              <a:buFont typeface="Wingdings"/>
              <a:buChar char="§"/>
            </a:pPr>
            <a:endParaRPr lang="ko-KR" altLang="en-US">
              <a:ea typeface="+mn-lt"/>
              <a:cs typeface="+mn-lt"/>
            </a:endParaRPr>
          </a:p>
        </p:txBody>
      </p:sp>
      <p:pic>
        <p:nvPicPr>
          <p:cNvPr id="11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28476047-572F-4193-BAA2-780A2FBC87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4" b="35246"/>
          <a:stretch/>
        </p:blipFill>
        <p:spPr>
          <a:xfrm>
            <a:off x="670160" y="3668846"/>
            <a:ext cx="9005288" cy="74648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BFAAB7A-7E0F-4A07-ABCE-CEA8358E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메모리 사용량을 제한했을 때</a:t>
            </a:r>
            <a:r>
              <a:rPr lang="en-US" altLang="ko-KR">
                <a:ea typeface="+mj-lt"/>
                <a:cs typeface="+mj-lt"/>
              </a:rPr>
              <a:t>(2/2</a:t>
            </a:r>
            <a:r>
              <a:rPr lang="ko-KR">
                <a:ea typeface="+mj-lt"/>
                <a:cs typeface="+mj-lt"/>
              </a:rPr>
              <a:t>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578B2-7394-4A6B-9B78-7F7B1871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76862F6-E1FF-4E20-8B6E-E13574A8C78A}"/>
              </a:ext>
            </a:extLst>
          </p:cNvPr>
          <p:cNvSpPr/>
          <p:nvPr/>
        </p:nvSpPr>
        <p:spPr>
          <a:xfrm>
            <a:off x="7265563" y="3835470"/>
            <a:ext cx="1222579" cy="5297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5F4468-A4F4-47A8-BA76-AD73BB157EB1}"/>
              </a:ext>
            </a:extLst>
          </p:cNvPr>
          <p:cNvSpPr/>
          <p:nvPr/>
        </p:nvSpPr>
        <p:spPr>
          <a:xfrm>
            <a:off x="7265563" y="2631873"/>
            <a:ext cx="1173733" cy="6176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2E47908-2261-4027-9437-0DB7CBC45732}"/>
              </a:ext>
            </a:extLst>
          </p:cNvPr>
          <p:cNvSpPr/>
          <p:nvPr/>
        </p:nvSpPr>
        <p:spPr>
          <a:xfrm>
            <a:off x="4045623" y="3835470"/>
            <a:ext cx="1222579" cy="5590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F85E49-AAE9-4F48-8D85-5C71C55DE06C}"/>
              </a:ext>
            </a:extLst>
          </p:cNvPr>
          <p:cNvSpPr/>
          <p:nvPr/>
        </p:nvSpPr>
        <p:spPr>
          <a:xfrm>
            <a:off x="4045623" y="2635778"/>
            <a:ext cx="1222579" cy="5883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3367C0F-7167-4051-B097-A7240EB5B9FE}"/>
              </a:ext>
            </a:extLst>
          </p:cNvPr>
          <p:cNvGrpSpPr/>
          <p:nvPr/>
        </p:nvGrpSpPr>
        <p:grpSpPr>
          <a:xfrm>
            <a:off x="669940" y="2461466"/>
            <a:ext cx="9005508" cy="787604"/>
            <a:chOff x="669940" y="2461466"/>
            <a:chExt cx="9005508" cy="787604"/>
          </a:xfrm>
        </p:grpSpPr>
        <p:pic>
          <p:nvPicPr>
            <p:cNvPr id="8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DEF8444A-7234-483C-B3F7-72B0E1CBE1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655" r="119" b="34513"/>
            <a:stretch/>
          </p:blipFill>
          <p:spPr>
            <a:xfrm>
              <a:off x="670169" y="2463623"/>
              <a:ext cx="9005279" cy="785447"/>
            </a:xfrm>
            <a:prstGeom prst="rect">
              <a:avLst/>
            </a:prstGeom>
          </p:spPr>
        </p:pic>
        <p:pic>
          <p:nvPicPr>
            <p:cNvPr id="13" name="그림 19" descr="텍스트이(가) 표시된 사진&#10;&#10;자동 생성된 설명">
              <a:extLst>
                <a:ext uri="{FF2B5EF4-FFF2-40B4-BE49-F238E27FC236}">
                  <a16:creationId xmlns:a16="http://schemas.microsoft.com/office/drawing/2014/main" id="{1E1EF5ED-3043-49E8-994B-4E743B42B2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404" r="108" b="84746"/>
            <a:stretch/>
          </p:blipFill>
          <p:spPr>
            <a:xfrm>
              <a:off x="669940" y="2461466"/>
              <a:ext cx="9004900" cy="1596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24203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FC0A1-D8A9-4893-9A50-178756001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기존 </a:t>
            </a:r>
            <a:r>
              <a:rPr lang="ko-KR" altLang="en-US" err="1"/>
              <a:t>cgroup_tmp</a:t>
            </a:r>
            <a:r>
              <a:rPr lang="ko-KR" altLang="en-US"/>
              <a:t> 디렉터리 마운트 해제 후 </a:t>
            </a:r>
            <a:r>
              <a:rPr lang="ko-KR" altLang="en-US" err="1"/>
              <a:t>blkio</a:t>
            </a:r>
            <a:r>
              <a:rPr lang="ko-KR" altLang="en-US"/>
              <a:t> 옵션으로 마운트 </a:t>
            </a:r>
          </a:p>
          <a:p>
            <a:pPr marL="575945" lvl="1"/>
            <a:r>
              <a:rPr lang="ko-KR" altLang="en-US" err="1">
                <a:solidFill>
                  <a:schemeClr val="accent5"/>
                </a:solidFill>
              </a:rPr>
              <a:t>umount</a:t>
            </a:r>
            <a:r>
              <a:rPr lang="ko-KR" altLang="en-US">
                <a:solidFill>
                  <a:schemeClr val="accent5"/>
                </a:solidFill>
              </a:rPr>
              <a:t> /</a:t>
            </a:r>
            <a:r>
              <a:rPr lang="ko-KR" altLang="en-US" err="1">
                <a:solidFill>
                  <a:schemeClr val="accent5"/>
                </a:solidFill>
              </a:rPr>
              <a:t>cgroup_tmp</a:t>
            </a:r>
            <a:r>
              <a:rPr lang="en-US">
                <a:ea typeface="+mn-lt"/>
              </a:rPr>
              <a:t>(</a:t>
            </a:r>
            <a:r>
              <a:rPr lang="ko-KR" altLang="en-US">
                <a:ea typeface="+mn-lt"/>
              </a:rPr>
              <a:t>하위경로</a:t>
            </a:r>
            <a:r>
              <a:rPr lang="en-US">
                <a:ea typeface="+mn-lt"/>
              </a:rPr>
              <a:t> </a:t>
            </a:r>
            <a:r>
              <a:rPr lang="ko-KR" altLang="en-US">
                <a:ea typeface="+mn-lt"/>
              </a:rPr>
              <a:t>삭제</a:t>
            </a:r>
            <a:r>
              <a:rPr lang="en-US">
                <a:ea typeface="+mn-lt"/>
              </a:rPr>
              <a:t> </a:t>
            </a:r>
            <a:r>
              <a:rPr lang="ko-KR"/>
              <a:t>선행, </a:t>
            </a:r>
            <a:r>
              <a:rPr lang="ko-KR" altLang="en-US">
                <a:ea typeface="+mn-lt"/>
              </a:rPr>
              <a:t>이전</a:t>
            </a:r>
            <a:r>
              <a:rPr lang="en-US">
                <a:ea typeface="+mn-lt"/>
              </a:rPr>
              <a:t>  </a:t>
            </a:r>
            <a:r>
              <a:rPr lang="ko-KR" altLang="en-US">
                <a:ea typeface="+mn-lt"/>
              </a:rPr>
              <a:t>서브시스템</a:t>
            </a:r>
            <a:r>
              <a:rPr lang="en-US">
                <a:ea typeface="+mn-lt"/>
              </a:rPr>
              <a:t> </a:t>
            </a:r>
            <a:r>
              <a:rPr lang="ko-KR" altLang="en-US">
                <a:ea typeface="+mn-lt"/>
              </a:rPr>
              <a:t>마운트</a:t>
            </a:r>
            <a:r>
              <a:rPr lang="en-US">
                <a:ea typeface="+mn-lt"/>
              </a:rPr>
              <a:t> </a:t>
            </a:r>
            <a:r>
              <a:rPr lang="ko-KR" altLang="en-US">
                <a:ea typeface="+mn-lt"/>
              </a:rPr>
              <a:t>해제</a:t>
            </a:r>
            <a:r>
              <a:rPr lang="en-US">
                <a:ea typeface="+mn-lt"/>
              </a:rPr>
              <a:t>)</a:t>
            </a:r>
            <a:endParaRPr lang="en-US">
              <a:ea typeface="+mn-lt"/>
              <a:cs typeface="+mn-lt"/>
            </a:endParaRPr>
          </a:p>
          <a:p>
            <a:pPr marL="575945" lvl="1"/>
            <a:r>
              <a:rPr lang="ko-KR" altLang="en-US" err="1">
                <a:solidFill>
                  <a:schemeClr val="accent5"/>
                </a:solidFill>
              </a:rPr>
              <a:t>mount</a:t>
            </a:r>
            <a:r>
              <a:rPr lang="ko-KR" altLang="en-US">
                <a:solidFill>
                  <a:schemeClr val="accent5"/>
                </a:solidFill>
              </a:rPr>
              <a:t> –</a:t>
            </a:r>
            <a:r>
              <a:rPr lang="ko-KR" altLang="en-US" err="1">
                <a:solidFill>
                  <a:schemeClr val="accent5"/>
                </a:solidFill>
              </a:rPr>
              <a:t>t</a:t>
            </a:r>
            <a:r>
              <a:rPr lang="ko-KR" altLang="en-US">
                <a:solidFill>
                  <a:schemeClr val="accent5"/>
                </a:solidFill>
              </a:rPr>
              <a:t> </a:t>
            </a:r>
            <a:r>
              <a:rPr lang="ko-KR" altLang="en-US" err="1">
                <a:solidFill>
                  <a:schemeClr val="accent5"/>
                </a:solidFill>
              </a:rPr>
              <a:t>cgroup</a:t>
            </a:r>
            <a:r>
              <a:rPr lang="ko-KR" altLang="en-US">
                <a:solidFill>
                  <a:schemeClr val="accent5"/>
                </a:solidFill>
              </a:rPr>
              <a:t> –</a:t>
            </a:r>
            <a:r>
              <a:rPr lang="ko-KR" altLang="en-US" err="1">
                <a:solidFill>
                  <a:schemeClr val="accent5"/>
                </a:solidFill>
              </a:rPr>
              <a:t>o</a:t>
            </a:r>
            <a:r>
              <a:rPr lang="ko-KR" altLang="en-US">
                <a:solidFill>
                  <a:schemeClr val="accent5"/>
                </a:solidFill>
              </a:rPr>
              <a:t> </a:t>
            </a:r>
            <a:r>
              <a:rPr lang="ko-KR" altLang="en-US" err="1">
                <a:solidFill>
                  <a:schemeClr val="accent5"/>
                </a:solidFill>
              </a:rPr>
              <a:t>blkio</a:t>
            </a:r>
            <a:r>
              <a:rPr lang="ko-KR" altLang="en-US">
                <a:solidFill>
                  <a:schemeClr val="accent5"/>
                </a:solidFill>
              </a:rPr>
              <a:t> </a:t>
            </a:r>
            <a:r>
              <a:rPr lang="ko-KR" altLang="en-US" err="1">
                <a:solidFill>
                  <a:schemeClr val="accent5"/>
                </a:solidFill>
              </a:rPr>
              <a:t>root_group</a:t>
            </a:r>
            <a:r>
              <a:rPr lang="ko-KR" altLang="en-US">
                <a:solidFill>
                  <a:schemeClr val="accent5"/>
                </a:solidFill>
              </a:rPr>
              <a:t> /</a:t>
            </a:r>
            <a:r>
              <a:rPr lang="ko-KR" altLang="en-US" err="1">
                <a:solidFill>
                  <a:schemeClr val="accent5"/>
                </a:solidFill>
              </a:rPr>
              <a:t>cgroup_tmp</a:t>
            </a:r>
            <a:endParaRPr lang="ko-KR" altLang="en-US">
              <a:solidFill>
                <a:schemeClr val="accent5"/>
              </a:solidFill>
            </a:endParaRPr>
          </a:p>
          <a:p>
            <a:pPr marL="0" indent="0">
              <a:buNone/>
            </a:pPr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347345" lvl="1" indent="0">
              <a:buNone/>
            </a:pPr>
            <a:endParaRPr lang="ko-KR" altLang="en-US"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</a:pPr>
            <a:endParaRPr lang="ko-KR" altLang="en-US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endParaRPr lang="ko-KR" alt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 altLang="ko-KR">
              <a:ea typeface="+mn-lt"/>
              <a:cs typeface="+mn-lt"/>
            </a:endParaRPr>
          </a:p>
          <a:p>
            <a:pPr>
              <a:buFont typeface="Wingdings"/>
              <a:buChar char="§"/>
            </a:pPr>
            <a:endParaRPr lang="ko-KR" altLang="en-US">
              <a:ea typeface="+mn-lt"/>
              <a:cs typeface="+mn-l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FAAB7A-7E0F-4A07-ABCE-CEA8358E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 </a:t>
            </a:r>
            <a:r>
              <a:rPr lang="en-US" altLang="ko-KR" err="1"/>
              <a:t>그룹별</a:t>
            </a:r>
            <a:r>
              <a:rPr lang="en-US" altLang="ko-KR"/>
              <a:t> I/O </a:t>
            </a:r>
            <a:r>
              <a:rPr lang="en-US" altLang="ko-KR" err="1"/>
              <a:t>제어</a:t>
            </a:r>
            <a:r>
              <a:rPr lang="en-US" altLang="ko-KR"/>
              <a:t>(1/2)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578B2-7394-4A6B-9B78-7F7B1871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7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C834CAE0-1F71-4B39-93EE-83A042DA75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707" b="-654"/>
          <a:stretch/>
        </p:blipFill>
        <p:spPr>
          <a:xfrm>
            <a:off x="846015" y="2845456"/>
            <a:ext cx="9452109" cy="1511369"/>
          </a:xfrm>
          <a:prstGeom prst="rect">
            <a:avLst/>
          </a:prstGeom>
        </p:spPr>
      </p:pic>
      <p:pic>
        <p:nvPicPr>
          <p:cNvPr id="9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52D0B605-C637-4989-A22A-5D64EED2E3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" t="83708" r="10671" b="339"/>
          <a:stretch/>
        </p:blipFill>
        <p:spPr>
          <a:xfrm>
            <a:off x="846015" y="2566891"/>
            <a:ext cx="9447986" cy="27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4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FAAB7A-7E0F-4A07-ABCE-CEA8358E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cgroup(2/2)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FC0A1-D8A9-4893-9A50-178756001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/>
              <a:t>사용자는 임의의 디렉터리에 </a:t>
            </a:r>
            <a:r>
              <a:rPr lang="ko-KR" err="1"/>
              <a:t>cgroup파일</a:t>
            </a:r>
            <a:r>
              <a:rPr lang="ko-KR"/>
              <a:t> 시스템을 </a:t>
            </a:r>
            <a:r>
              <a:rPr lang="ko-KR" err="1"/>
              <a:t>마운트</a:t>
            </a:r>
            <a:r>
              <a:rPr lang="ko-KR" altLang="en-US" err="1"/>
              <a:t>하여</a:t>
            </a:r>
            <a:r>
              <a:rPr lang="ko-KR"/>
              <a:t> 그룹화</a:t>
            </a:r>
            <a:endParaRPr lang="en-US" altLang="ko-KR"/>
          </a:p>
          <a:p>
            <a:pPr lvl="1"/>
            <a:r>
              <a:rPr lang="ko-KR"/>
              <a:t>마운트 옵션으로 생성할 그룹의 리소스제어를 위한 서브시스템 설정 가능</a:t>
            </a:r>
          </a:p>
          <a:p>
            <a:r>
              <a:rPr lang="en-US" altLang="ko-KR" err="1">
                <a:ea typeface="+mn-lt"/>
              </a:rPr>
              <a:t>cgroupfs가</a:t>
            </a:r>
            <a:r>
              <a:rPr lang="en-US" altLang="ko-KR">
                <a:ea typeface="+mn-lt"/>
              </a:rPr>
              <a:t> </a:t>
            </a:r>
            <a:r>
              <a:rPr lang="en-US" altLang="ko-KR" err="1">
                <a:ea typeface="+mn-lt"/>
              </a:rPr>
              <a:t>마운트</a:t>
            </a:r>
            <a:r>
              <a:rPr lang="en-US" altLang="ko-KR">
                <a:ea typeface="+mn-lt"/>
              </a:rPr>
              <a:t> 된 </a:t>
            </a:r>
            <a:r>
              <a:rPr lang="en-US" altLang="ko-KR" err="1">
                <a:ea typeface="+mn-lt"/>
              </a:rPr>
              <a:t>디렉터리는</a:t>
            </a:r>
            <a:r>
              <a:rPr lang="en-US" altLang="ko-KR">
                <a:ea typeface="+mn-lt"/>
              </a:rPr>
              <a:t> </a:t>
            </a:r>
            <a:r>
              <a:rPr lang="en-US" altLang="ko-KR" err="1">
                <a:ea typeface="+mn-lt"/>
              </a:rPr>
              <a:t>하위</a:t>
            </a:r>
            <a:r>
              <a:rPr lang="en-US" altLang="ko-KR">
                <a:ea typeface="+mn-lt"/>
              </a:rPr>
              <a:t> </a:t>
            </a:r>
            <a:r>
              <a:rPr lang="en-US" altLang="ko-KR" err="1">
                <a:ea typeface="+mn-lt"/>
              </a:rPr>
              <a:t>항목으로</a:t>
            </a:r>
            <a:r>
              <a:rPr lang="en-US" altLang="ko-KR">
                <a:ea typeface="+mn-lt"/>
              </a:rPr>
              <a:t> </a:t>
            </a:r>
            <a:r>
              <a:rPr lang="en-US" altLang="ko-KR" err="1">
                <a:ea typeface="+mn-lt"/>
              </a:rPr>
              <a:t>특수</a:t>
            </a:r>
            <a:r>
              <a:rPr lang="en-US" altLang="ko-KR">
                <a:ea typeface="+mn-lt"/>
              </a:rPr>
              <a:t> </a:t>
            </a:r>
            <a:r>
              <a:rPr lang="en-US" altLang="ko-KR" err="1">
                <a:ea typeface="+mn-lt"/>
              </a:rPr>
              <a:t>파일이</a:t>
            </a:r>
            <a:r>
              <a:rPr lang="en-US" altLang="ko-KR">
                <a:ea typeface="+mn-lt"/>
              </a:rPr>
              <a:t> </a:t>
            </a:r>
            <a:r>
              <a:rPr lang="en-US" altLang="ko-KR" err="1">
                <a:ea typeface="+mn-lt"/>
              </a:rPr>
              <a:t>자동</a:t>
            </a:r>
            <a:r>
              <a:rPr lang="en-US" altLang="ko-KR">
                <a:ea typeface="+mn-lt"/>
              </a:rPr>
              <a:t> </a:t>
            </a:r>
            <a:r>
              <a:rPr lang="en-US" altLang="ko-KR" err="1">
                <a:ea typeface="+mn-lt"/>
              </a:rPr>
              <a:t>생성</a:t>
            </a:r>
            <a:endParaRPr lang="en-US" altLang="ko-KR"/>
          </a:p>
          <a:p>
            <a:pPr lvl="1"/>
            <a:r>
              <a:rPr lang="en-US" altLang="ko-KR" err="1"/>
              <a:t>생성된</a:t>
            </a:r>
            <a:r>
              <a:rPr lang="en-US" altLang="ko-KR"/>
              <a:t> </a:t>
            </a:r>
            <a:r>
              <a:rPr lang="en-US" altLang="ko-KR" err="1"/>
              <a:t>특수</a:t>
            </a:r>
            <a:r>
              <a:rPr lang="en-US" altLang="ko-KR"/>
              <a:t> </a:t>
            </a:r>
            <a:r>
              <a:rPr lang="en-US" altLang="ko-KR" err="1"/>
              <a:t>파일을</a:t>
            </a:r>
            <a:r>
              <a:rPr lang="en-US" altLang="ko-KR"/>
              <a:t> </a:t>
            </a:r>
            <a:r>
              <a:rPr lang="en-US" altLang="ko-KR" err="1"/>
              <a:t>수정하여</a:t>
            </a:r>
            <a:r>
              <a:rPr lang="en-US" altLang="ko-KR"/>
              <a:t> </a:t>
            </a:r>
            <a:r>
              <a:rPr lang="en-US" altLang="ko-KR" err="1"/>
              <a:t>서브시스템을</a:t>
            </a:r>
            <a:r>
              <a:rPr lang="en-US" altLang="ko-KR"/>
              <a:t> </a:t>
            </a:r>
            <a:r>
              <a:rPr lang="en-US" altLang="ko-KR" err="1"/>
              <a:t>사용한</a:t>
            </a:r>
            <a:r>
              <a:rPr lang="en-US" altLang="ko-KR"/>
              <a:t> </a:t>
            </a:r>
            <a:r>
              <a:rPr lang="en-US" altLang="ko-KR" err="1"/>
              <a:t>그룹</a:t>
            </a:r>
            <a:r>
              <a:rPr lang="en-US" altLang="ko-KR"/>
              <a:t> 별 </a:t>
            </a:r>
            <a:r>
              <a:rPr lang="en-US" altLang="ko-KR" err="1"/>
              <a:t>리소스</a:t>
            </a:r>
            <a:r>
              <a:rPr lang="en-US" altLang="ko-KR"/>
              <a:t> </a:t>
            </a:r>
            <a:r>
              <a:rPr lang="en-US" altLang="ko-KR" err="1"/>
              <a:t>제어</a:t>
            </a:r>
            <a:r>
              <a:rPr lang="en-US" altLang="ko-KR"/>
              <a:t> </a:t>
            </a:r>
            <a:r>
              <a:rPr lang="en-US" altLang="ko-KR" err="1"/>
              <a:t>가능</a:t>
            </a:r>
            <a:r>
              <a:rPr lang="en-US" altLang="ko-KR"/>
              <a:t> </a:t>
            </a:r>
            <a:endParaRPr lang="ko-KR" altLang="en-US"/>
          </a:p>
          <a:p>
            <a:endParaRPr lang="ko-KR" altLang="en-US"/>
          </a:p>
          <a:p>
            <a:pPr marL="0" indent="0">
              <a:buNone/>
            </a:pP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578B2-7394-4A6B-9B78-7F7B1871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4518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FC0A1-D8A9-4893-9A50-178756001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그룹별 파일 </a:t>
            </a:r>
            <a:r>
              <a:rPr lang="ko-KR" altLang="en-US" err="1"/>
              <a:t>read</a:t>
            </a:r>
            <a:r>
              <a:rPr lang="ko-KR" altLang="en-US"/>
              <a:t>, </a:t>
            </a:r>
            <a:r>
              <a:rPr lang="ko-KR" altLang="en-US" err="1"/>
              <a:t>write</a:t>
            </a:r>
            <a:r>
              <a:rPr lang="ko-KR" altLang="en-US"/>
              <a:t> 속도 제한</a:t>
            </a:r>
            <a:endParaRPr lang="ko-KR"/>
          </a:p>
          <a:p>
            <a:pPr marL="575945" lvl="1">
              <a:buFont typeface="Arial" panose="05000000000000000000" pitchFamily="2" charset="2"/>
            </a:pPr>
            <a:r>
              <a:rPr lang="ko-KR" altLang="en-US" err="1">
                <a:ea typeface="+mn-lt"/>
                <a:cs typeface="+mn-lt"/>
              </a:rPr>
              <a:t>blkio.throttle.read</a:t>
            </a:r>
            <a:r>
              <a:rPr lang="ko-KR" altLang="en-US">
                <a:ea typeface="+mn-lt"/>
                <a:cs typeface="+mn-lt"/>
              </a:rPr>
              <a:t>(</a:t>
            </a:r>
            <a:r>
              <a:rPr lang="ko-KR" altLang="en-US" err="1">
                <a:ea typeface="+mn-lt"/>
                <a:cs typeface="+mn-lt"/>
              </a:rPr>
              <a:t>write</a:t>
            </a:r>
            <a:r>
              <a:rPr lang="ko-KR" altLang="en-US">
                <a:ea typeface="+mn-lt"/>
                <a:cs typeface="+mn-lt"/>
              </a:rPr>
              <a:t>)_</a:t>
            </a:r>
            <a:r>
              <a:rPr lang="ko-KR" altLang="en-US" err="1">
                <a:ea typeface="+mn-lt"/>
                <a:cs typeface="+mn-lt"/>
              </a:rPr>
              <a:t>bps</a:t>
            </a:r>
            <a:r>
              <a:rPr lang="ko-KR" altLang="en-US">
                <a:ea typeface="+mn-lt"/>
                <a:cs typeface="+mn-lt"/>
              </a:rPr>
              <a:t>(</a:t>
            </a:r>
            <a:r>
              <a:rPr lang="ko-KR" altLang="en-US" err="1">
                <a:ea typeface="+mn-lt"/>
                <a:cs typeface="+mn-lt"/>
              </a:rPr>
              <a:t>iops</a:t>
            </a:r>
            <a:r>
              <a:rPr lang="ko-KR" altLang="en-US">
                <a:ea typeface="+mn-lt"/>
                <a:cs typeface="+mn-lt"/>
              </a:rPr>
              <a:t>)_</a:t>
            </a:r>
            <a:r>
              <a:rPr lang="ko-KR" altLang="en-US" err="1">
                <a:ea typeface="+mn-lt"/>
                <a:cs typeface="+mn-lt"/>
              </a:rPr>
              <a:t>device</a:t>
            </a:r>
            <a:endParaRPr lang="ko-KR" altLang="en-US">
              <a:ea typeface="+mn-lt"/>
              <a:cs typeface="+mn-lt"/>
            </a:endParaRPr>
          </a:p>
          <a:p>
            <a:r>
              <a:rPr lang="ko-KR" altLang="en-US">
                <a:ea typeface="+mn-lt"/>
                <a:cs typeface="+mn-lt"/>
              </a:rPr>
              <a:t>그룹별 </a:t>
            </a:r>
            <a:r>
              <a:rPr lang="ko-KR" altLang="en-US" err="1">
                <a:ea typeface="+mn-lt"/>
                <a:cs typeface="+mn-lt"/>
              </a:rPr>
              <a:t>I</a:t>
            </a:r>
            <a:r>
              <a:rPr lang="ko-KR" altLang="en-US">
                <a:ea typeface="+mn-lt"/>
                <a:cs typeface="+mn-lt"/>
              </a:rPr>
              <a:t>/</a:t>
            </a:r>
            <a:r>
              <a:rPr lang="ko-KR" altLang="en-US" err="1">
                <a:ea typeface="+mn-lt"/>
                <a:cs typeface="+mn-lt"/>
              </a:rPr>
              <a:t>O</a:t>
            </a:r>
            <a:r>
              <a:rPr lang="ko-KR" altLang="en-US">
                <a:ea typeface="+mn-lt"/>
                <a:cs typeface="+mn-lt"/>
              </a:rPr>
              <a:t> 우선순위 설정</a:t>
            </a:r>
          </a:p>
          <a:p>
            <a:pPr marL="575945" lvl="1">
              <a:buFont typeface="Arial" panose="05000000000000000000" pitchFamily="2" charset="2"/>
              <a:buChar char="•"/>
            </a:pPr>
            <a:r>
              <a:rPr lang="ko-KR" altLang="en-US" err="1">
                <a:ea typeface="+mn-lt"/>
                <a:cs typeface="+mn-lt"/>
              </a:rPr>
              <a:t>blkio.weight</a:t>
            </a:r>
            <a:endParaRPr lang="ko-KR" altLang="en-US">
              <a:ea typeface="+mn-lt"/>
              <a:cs typeface="+mn-lt"/>
            </a:endParaRPr>
          </a:p>
          <a:p>
            <a:r>
              <a:rPr lang="ko-KR" altLang="en-US">
                <a:ea typeface="+mn-lt"/>
                <a:cs typeface="+mn-lt"/>
              </a:rPr>
              <a:t>그룹 내 속한 </a:t>
            </a:r>
            <a:r>
              <a:rPr lang="ko-KR" altLang="en-US" err="1">
                <a:ea typeface="+mn-lt"/>
                <a:cs typeface="+mn-lt"/>
              </a:rPr>
              <a:t>장치별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ko-KR" altLang="en-US" err="1">
                <a:ea typeface="+mn-lt"/>
                <a:cs typeface="+mn-lt"/>
              </a:rPr>
              <a:t>I</a:t>
            </a:r>
            <a:r>
              <a:rPr lang="ko-KR" altLang="en-US">
                <a:ea typeface="+mn-lt"/>
                <a:cs typeface="+mn-lt"/>
              </a:rPr>
              <a:t>/</a:t>
            </a:r>
            <a:r>
              <a:rPr lang="ko-KR" altLang="en-US" err="1">
                <a:ea typeface="+mn-lt"/>
                <a:cs typeface="+mn-lt"/>
              </a:rPr>
              <a:t>O횟수</a:t>
            </a:r>
            <a:r>
              <a:rPr lang="ko-KR" altLang="en-US">
                <a:ea typeface="+mn-lt"/>
                <a:cs typeface="+mn-lt"/>
              </a:rPr>
              <a:t>, 시간, 데이터 </a:t>
            </a:r>
            <a:r>
              <a:rPr lang="ko-KR" altLang="en-US" err="1">
                <a:ea typeface="+mn-lt"/>
                <a:cs typeface="+mn-lt"/>
              </a:rPr>
              <a:t>전송량</a:t>
            </a:r>
            <a:r>
              <a:rPr lang="ko-KR" altLang="en-US">
                <a:ea typeface="+mn-lt"/>
                <a:cs typeface="+mn-lt"/>
              </a:rPr>
              <a:t> 기록 </a:t>
            </a:r>
          </a:p>
          <a:p>
            <a:pPr marL="575945" lvl="1">
              <a:buFont typeface="Arial" panose="05000000000000000000" pitchFamily="2" charset="2"/>
              <a:buChar char="•"/>
            </a:pPr>
            <a:r>
              <a:rPr lang="ko-KR" altLang="en-US" err="1">
                <a:ea typeface="+mn-lt"/>
                <a:cs typeface="+mn-lt"/>
              </a:rPr>
              <a:t>blkio.throttle.io_service_bytes</a:t>
            </a:r>
            <a:endParaRPr lang="ko-KR" altLang="en-US">
              <a:ea typeface="+mn-lt"/>
              <a:cs typeface="+mn-lt"/>
            </a:endParaRPr>
          </a:p>
          <a:p>
            <a:pPr marL="575945" lvl="1">
              <a:buFont typeface="Arial" panose="05000000000000000000" pitchFamily="2" charset="2"/>
            </a:pPr>
            <a:r>
              <a:rPr lang="en-US" altLang="ko-KR" err="1">
                <a:ea typeface="+mn-lt"/>
                <a:cs typeface="+mn-lt"/>
              </a:rPr>
              <a:t>blkio</a:t>
            </a:r>
            <a:r>
              <a:rPr lang="ko-KR">
                <a:ea typeface="+mn-lt"/>
                <a:cs typeface="+mn-lt"/>
              </a:rPr>
              <a:t>.</a:t>
            </a:r>
            <a:r>
              <a:rPr lang="ko-KR" err="1">
                <a:ea typeface="+mn-lt"/>
                <a:cs typeface="+mn-lt"/>
              </a:rPr>
              <a:t>throttle.io</a:t>
            </a:r>
            <a:r>
              <a:rPr lang="ko-KR">
                <a:ea typeface="+mn-lt"/>
                <a:cs typeface="+mn-lt"/>
              </a:rPr>
              <a:t>_</a:t>
            </a:r>
            <a:r>
              <a:rPr lang="en-US" altLang="ko-KR" err="1">
                <a:ea typeface="+mn-lt"/>
                <a:cs typeface="+mn-lt"/>
              </a:rPr>
              <a:t>service_time</a:t>
            </a:r>
            <a:endParaRPr lang="ko-KR" altLang="en-US" err="1">
              <a:ea typeface="+mn-lt"/>
              <a:cs typeface="+mn-lt"/>
            </a:endParaRPr>
          </a:p>
          <a:p>
            <a:pPr marL="575945" lvl="1">
              <a:buFont typeface="Arial" panose="05000000000000000000" pitchFamily="2" charset="2"/>
            </a:pPr>
            <a:r>
              <a:rPr lang="en-US" altLang="ko-KR" err="1">
                <a:ea typeface="+mn-lt"/>
                <a:cs typeface="+mn-lt"/>
              </a:rPr>
              <a:t>blkio.sectors</a:t>
            </a:r>
            <a:endParaRPr lang="en-US" altLang="ko-KR">
              <a:ea typeface="+mn-lt"/>
              <a:cs typeface="+mn-lt"/>
            </a:endParaRPr>
          </a:p>
          <a:p>
            <a:pPr marL="575945" lvl="1">
              <a:buFont typeface="Arial" panose="05000000000000000000" pitchFamily="2" charset="2"/>
            </a:pPr>
            <a:endParaRPr lang="en-US" altLang="ko-KR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347345" lvl="1" indent="0">
              <a:buNone/>
            </a:pPr>
            <a:endParaRPr lang="ko-KR" altLang="en-US"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</a:pPr>
            <a:endParaRPr lang="ko-KR" altLang="en-US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endParaRPr lang="ko-KR" alt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 altLang="ko-KR">
              <a:ea typeface="+mn-lt"/>
              <a:cs typeface="+mn-lt"/>
            </a:endParaRPr>
          </a:p>
          <a:p>
            <a:pPr>
              <a:buFont typeface="Wingdings"/>
              <a:buChar char="§"/>
            </a:pPr>
            <a:endParaRPr lang="ko-KR" altLang="en-US">
              <a:ea typeface="+mn-lt"/>
              <a:cs typeface="+mn-l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FAAB7A-7E0F-4A07-ABCE-CEA8358E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 </a:t>
            </a:r>
            <a:r>
              <a:rPr lang="en-US" altLang="ko-KR" err="1"/>
              <a:t>그룹별</a:t>
            </a:r>
            <a:r>
              <a:rPr lang="en-US" altLang="ko-KR"/>
              <a:t> I/O </a:t>
            </a:r>
            <a:r>
              <a:rPr lang="en-US" altLang="ko-KR" err="1"/>
              <a:t>제어</a:t>
            </a:r>
            <a:r>
              <a:rPr lang="en-US" altLang="ko-KR"/>
              <a:t>(2/2)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578B2-7394-4A6B-9B78-7F7B1871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9139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FC0A1-D8A9-4893-9A50-178756001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27088"/>
            <a:ext cx="12088339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>
                <a:ea typeface="+mn-lt"/>
                <a:cs typeface="+mn-lt"/>
              </a:rPr>
              <a:t>커널 버전에 따라 Block </a:t>
            </a:r>
            <a:r>
              <a:rPr lang="ko-KR" altLang="en-US" err="1">
                <a:ea typeface="+mn-lt"/>
                <a:cs typeface="+mn-lt"/>
              </a:rPr>
              <a:t>layer의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ko-KR" altLang="en-US" err="1">
                <a:ea typeface="+mn-lt"/>
                <a:cs typeface="+mn-lt"/>
              </a:rPr>
              <a:t>request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ko-KR" altLang="en-US" err="1">
                <a:ea typeface="+mn-lt"/>
                <a:cs typeface="+mn-lt"/>
              </a:rPr>
              <a:t>queue</a:t>
            </a:r>
            <a:r>
              <a:rPr lang="ko-KR" altLang="en-US">
                <a:ea typeface="+mn-lt"/>
                <a:cs typeface="+mn-lt"/>
              </a:rPr>
              <a:t> 기본값이 단일 큐에서 다중 큐로 변경</a:t>
            </a:r>
          </a:p>
          <a:p>
            <a:r>
              <a:rPr lang="ko-KR" altLang="en-US">
                <a:ea typeface="+mn-lt"/>
                <a:cs typeface="+mn-lt"/>
              </a:rPr>
              <a:t>단일 큐의 경우 디스크 탐색시간을 줄이고 효율적인 </a:t>
            </a:r>
            <a:r>
              <a:rPr lang="ko-KR" altLang="en-US" err="1">
                <a:ea typeface="+mn-lt"/>
                <a:cs typeface="+mn-lt"/>
              </a:rPr>
              <a:t>I</a:t>
            </a:r>
            <a:r>
              <a:rPr lang="ko-KR" altLang="en-US">
                <a:ea typeface="+mn-lt"/>
                <a:cs typeface="+mn-lt"/>
              </a:rPr>
              <a:t>/</a:t>
            </a:r>
            <a:r>
              <a:rPr lang="ko-KR" altLang="en-US" err="1">
                <a:ea typeface="+mn-lt"/>
                <a:cs typeface="+mn-lt"/>
              </a:rPr>
              <a:t>O</a:t>
            </a:r>
            <a:r>
              <a:rPr lang="ko-KR" altLang="en-US">
                <a:ea typeface="+mn-lt"/>
                <a:cs typeface="+mn-lt"/>
              </a:rPr>
              <a:t> 처리를 위해 스케줄러</a:t>
            </a:r>
            <a:r>
              <a:rPr lang="ko-KR" altLang="en-US"/>
              <a:t> 사용</a:t>
            </a:r>
            <a:endParaRPr lang="en-US" altLang="ko-KR"/>
          </a:p>
          <a:p>
            <a:pPr marL="575945" lvl="1"/>
            <a:r>
              <a:rPr lang="en-US" altLang="ko-KR">
                <a:ea typeface="+mn-lt"/>
                <a:cs typeface="+mn-lt"/>
              </a:rPr>
              <a:t>CFQ(I/</a:t>
            </a:r>
            <a:r>
              <a:rPr lang="en-US" altLang="ko-KR" err="1">
                <a:ea typeface="+mn-lt"/>
                <a:cs typeface="+mn-lt"/>
              </a:rPr>
              <a:t>O별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우선순위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부여</a:t>
            </a:r>
            <a:r>
              <a:rPr lang="en-US" altLang="ko-KR">
                <a:ea typeface="+mn-lt"/>
                <a:cs typeface="+mn-lt"/>
              </a:rPr>
              <a:t>),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 err="1">
                <a:ea typeface="+mn-lt"/>
                <a:cs typeface="+mn-lt"/>
              </a:rPr>
              <a:t>N</a:t>
            </a:r>
            <a:r>
              <a:rPr lang="en-US" altLang="ko-KR" err="1">
                <a:ea typeface="+mn-lt"/>
                <a:cs typeface="+mn-lt"/>
              </a:rPr>
              <a:t>oop</a:t>
            </a:r>
            <a:r>
              <a:rPr lang="en-US" altLang="ko-KR">
                <a:ea typeface="+mn-lt"/>
                <a:cs typeface="+mn-lt"/>
              </a:rPr>
              <a:t>, deadline</a:t>
            </a:r>
          </a:p>
          <a:p>
            <a:pPr marL="575945" lvl="1"/>
            <a:r>
              <a:rPr lang="en-US" altLang="ko-KR" err="1"/>
              <a:t>Lock에</a:t>
            </a:r>
            <a:r>
              <a:rPr lang="en-US" altLang="ko-KR"/>
              <a:t> </a:t>
            </a:r>
            <a:r>
              <a:rPr lang="en-US" altLang="ko-KR" err="1"/>
              <a:t>의한</a:t>
            </a:r>
            <a:r>
              <a:rPr lang="en-US" altLang="ko-KR"/>
              <a:t> </a:t>
            </a:r>
            <a:r>
              <a:rPr lang="en-US" altLang="ko-KR" err="1"/>
              <a:t>병목현상</a:t>
            </a:r>
            <a:r>
              <a:rPr lang="en-US" altLang="ko-KR"/>
              <a:t> </a:t>
            </a:r>
            <a:r>
              <a:rPr lang="en-US" altLang="ko-KR" err="1"/>
              <a:t>발생</a:t>
            </a:r>
            <a:r>
              <a:rPr lang="en-US" altLang="ko-KR"/>
              <a:t> </a:t>
            </a:r>
          </a:p>
          <a:p>
            <a:r>
              <a:rPr lang="ko-KR" altLang="en-US"/>
              <a:t>다중 큐의 경우 우선순위 지정 스케줄러 없음 </a:t>
            </a:r>
          </a:p>
          <a:p>
            <a:pPr marL="575945" lvl="1"/>
            <a:r>
              <a:rPr lang="ko-KR" altLang="en-US" err="1"/>
              <a:t>None</a:t>
            </a:r>
            <a:r>
              <a:rPr lang="ko-KR" altLang="en-US"/>
              <a:t>, </a:t>
            </a:r>
            <a:r>
              <a:rPr lang="ko-KR" altLang="en-US" err="1"/>
              <a:t>mq-deadline</a:t>
            </a:r>
            <a:r>
              <a:rPr lang="ko-KR" altLang="en-US"/>
              <a:t>(</a:t>
            </a:r>
            <a:r>
              <a:rPr lang="ko-KR" altLang="en-US" err="1"/>
              <a:t>I</a:t>
            </a:r>
            <a:r>
              <a:rPr lang="ko-KR" altLang="en-US"/>
              <a:t>/</a:t>
            </a:r>
            <a:r>
              <a:rPr lang="ko-KR" altLang="en-US" err="1"/>
              <a:t>O별</a:t>
            </a:r>
            <a:r>
              <a:rPr lang="ko-KR" altLang="en-US"/>
              <a:t> 최대 대기시간 설정)..</a:t>
            </a:r>
            <a:r>
              <a:rPr lang="ko-KR" altLang="en-US" err="1"/>
              <a:t>Etc</a:t>
            </a:r>
            <a:endParaRPr lang="ko-KR" altLang="en-US"/>
          </a:p>
          <a:p>
            <a:r>
              <a:rPr lang="ko-KR" altLang="en-US"/>
              <a:t>커널 버전 </a:t>
            </a:r>
            <a:r>
              <a:rPr lang="en-US" altLang="ko-KR"/>
              <a:t>5.3</a:t>
            </a:r>
            <a:r>
              <a:rPr lang="ko-KR" altLang="en-US" err="1"/>
              <a:t>부터</a:t>
            </a:r>
            <a:r>
              <a:rPr lang="ko-KR" altLang="en-US"/>
              <a:t> 다중 큐 </a:t>
            </a:r>
            <a:r>
              <a:rPr lang="ko-KR" altLang="en-US" err="1"/>
              <a:t>layer가</a:t>
            </a:r>
            <a:r>
              <a:rPr lang="ko-KR" altLang="en-US"/>
              <a:t> 기본값</a:t>
            </a:r>
          </a:p>
          <a:p>
            <a:pPr marL="575945" lvl="1"/>
            <a:r>
              <a:rPr lang="ko-KR" altLang="en-US">
                <a:ea typeface="+mn-lt"/>
                <a:cs typeface="+mn-lt"/>
              </a:rPr>
              <a:t>그룹별 </a:t>
            </a:r>
            <a:r>
              <a:rPr lang="ko-KR" altLang="en-US" err="1">
                <a:ea typeface="+mn-lt"/>
                <a:cs typeface="+mn-lt"/>
              </a:rPr>
              <a:t>I</a:t>
            </a:r>
            <a:r>
              <a:rPr lang="ko-KR" altLang="en-US">
                <a:ea typeface="+mn-lt"/>
                <a:cs typeface="+mn-lt"/>
              </a:rPr>
              <a:t>/</a:t>
            </a:r>
            <a:r>
              <a:rPr lang="ko-KR" altLang="en-US" err="1">
                <a:ea typeface="+mn-lt"/>
                <a:cs typeface="+mn-lt"/>
              </a:rPr>
              <a:t>O우선순위</a:t>
            </a:r>
            <a:r>
              <a:rPr lang="ko-KR" altLang="en-US">
                <a:ea typeface="+mn-lt"/>
                <a:cs typeface="+mn-lt"/>
              </a:rPr>
              <a:t> 지정 사용불가 </a:t>
            </a: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347345" lvl="1" indent="0">
              <a:buNone/>
            </a:pPr>
            <a:endParaRPr lang="ko-KR" altLang="en-US"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</a:pPr>
            <a:endParaRPr lang="ko-KR" altLang="en-US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endParaRPr lang="ko-KR" alt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 altLang="ko-KR">
              <a:ea typeface="+mn-lt"/>
              <a:cs typeface="+mn-lt"/>
            </a:endParaRPr>
          </a:p>
          <a:p>
            <a:pPr>
              <a:buFont typeface="Wingdings"/>
              <a:buChar char="§"/>
            </a:pPr>
            <a:endParaRPr lang="ko-KR" altLang="en-US">
              <a:ea typeface="+mn-lt"/>
              <a:cs typeface="+mn-l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FAAB7A-7E0F-4A07-ABCE-CEA8358E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I/O </a:t>
            </a:r>
            <a:r>
              <a:rPr lang="en-US" altLang="ko-KR" err="1"/>
              <a:t>스케줄러</a:t>
            </a:r>
            <a:r>
              <a:rPr lang="en-US" altLang="ko-KR"/>
              <a:t>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578B2-7394-4A6B-9B78-7F7B1871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B7E0AC3-E6E9-4B30-B87D-D8DB8D649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810" y="3752409"/>
            <a:ext cx="2055805" cy="25841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42A306D-ABF3-4644-9F7F-C9F5F927F6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812" y="3752409"/>
            <a:ext cx="2315845" cy="26483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C00D883-CC13-4658-B1DC-735DC5324690}"/>
              </a:ext>
            </a:extLst>
          </p:cNvPr>
          <p:cNvSpPr txBox="1"/>
          <p:nvPr/>
        </p:nvSpPr>
        <p:spPr>
          <a:xfrm>
            <a:off x="6395273" y="6205755"/>
            <a:ext cx="91282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solidFill>
                  <a:schemeClr val="accent5"/>
                </a:solidFill>
              </a:rPr>
              <a:t>SYSTOR ’13 </a:t>
            </a:r>
            <a:r>
              <a:rPr lang="it-IT" altLang="ko-KR" sz="1100">
                <a:solidFill>
                  <a:schemeClr val="accent5"/>
                </a:solidFill>
              </a:rPr>
              <a:t>Linux Block IO: Introducing Multi-queue SSD Access on Multi-core Systems</a:t>
            </a:r>
            <a:endParaRPr lang="ko-KR" altLang="en-US" sz="1100">
              <a:solidFill>
                <a:schemeClr val="accent5"/>
              </a:solidFill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1B60E83E-9239-4323-B170-F7A14EDE89B2}"/>
              </a:ext>
            </a:extLst>
          </p:cNvPr>
          <p:cNvSpPr/>
          <p:nvPr/>
        </p:nvSpPr>
        <p:spPr>
          <a:xfrm>
            <a:off x="9683333" y="4838526"/>
            <a:ext cx="464729" cy="26161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412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FC0A1-D8A9-4893-9A50-178756001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err="1"/>
              <a:t>커널버전</a:t>
            </a:r>
            <a:r>
              <a:rPr lang="en-US" altLang="ko-KR"/>
              <a:t> 확인</a:t>
            </a:r>
            <a:endParaRPr lang="ko-KR" altLang="en-US">
              <a:solidFill>
                <a:schemeClr val="accent5"/>
              </a:solidFill>
              <a:ea typeface="+mn-lt"/>
              <a:cs typeface="+mn-lt"/>
            </a:endParaRPr>
          </a:p>
          <a:p>
            <a:pPr marL="575945" lvl="1"/>
            <a:r>
              <a:rPr lang="en-US" sz="2400">
                <a:solidFill>
                  <a:schemeClr val="accent5"/>
                </a:solidFill>
                <a:ea typeface="+mn-lt"/>
                <a:cs typeface="+mn-lt"/>
              </a:rPr>
              <a:t>uname -r</a:t>
            </a:r>
            <a:endParaRPr lang="ko-KR" altLang="en-US">
              <a:solidFill>
                <a:schemeClr val="accent5"/>
              </a:solidFill>
            </a:endParaRPr>
          </a:p>
          <a:p>
            <a:r>
              <a:rPr lang="en-US" altLang="ko-KR" err="1"/>
              <a:t>사용중인</a:t>
            </a:r>
            <a:r>
              <a:rPr lang="en-US" altLang="ko-KR"/>
              <a:t> 장치파일 정보 확인</a:t>
            </a:r>
          </a:p>
          <a:p>
            <a:pPr marL="575945" lvl="1">
              <a:buFont typeface="Arial" panose="05000000000000000000" pitchFamily="2" charset="2"/>
              <a:buChar char="•"/>
            </a:pPr>
            <a:r>
              <a:rPr lang="ko-KR" altLang="en-US">
                <a:solidFill>
                  <a:schemeClr val="accent5"/>
                </a:solidFill>
              </a:rPr>
              <a:t>lsblk</a:t>
            </a:r>
            <a:r>
              <a:rPr lang="ko-KR" altLang="en-US"/>
              <a:t> (사용중인</a:t>
            </a:r>
            <a:r>
              <a:rPr lang="en-US" altLang="ko-KR"/>
              <a:t> 블록디바이스 정보 출력) </a:t>
            </a:r>
            <a:endParaRPr lang="en-US"/>
          </a:p>
          <a:p>
            <a:r>
              <a:rPr lang="en-US" altLang="ko-KR" err="1"/>
              <a:t>사용가능한</a:t>
            </a:r>
            <a:r>
              <a:rPr lang="en-US" altLang="ko-KR"/>
              <a:t> I/O </a:t>
            </a:r>
            <a:r>
              <a:rPr lang="en-US" altLang="ko-KR" err="1"/>
              <a:t>스케줄러</a:t>
            </a:r>
            <a:r>
              <a:rPr lang="en-US" altLang="ko-KR"/>
              <a:t> </a:t>
            </a:r>
            <a:r>
              <a:rPr lang="en-US" altLang="ko-KR" err="1"/>
              <a:t>확인</a:t>
            </a:r>
            <a:r>
              <a:rPr lang="en-US" altLang="ko-KR"/>
              <a:t> </a:t>
            </a:r>
          </a:p>
          <a:p>
            <a:pPr marL="575945" lvl="1"/>
            <a:r>
              <a:rPr lang="en-US">
                <a:solidFill>
                  <a:schemeClr val="accent5"/>
                </a:solidFill>
                <a:ea typeface="+mn-lt"/>
                <a:cs typeface="+mn-lt"/>
              </a:rPr>
              <a:t>cat /sys/block/[</a:t>
            </a:r>
            <a:r>
              <a:rPr lang="ko-KR" altLang="en-US">
                <a:solidFill>
                  <a:schemeClr val="accent5"/>
                </a:solidFill>
                <a:ea typeface="+mn-lt"/>
                <a:cs typeface="+mn-lt"/>
              </a:rPr>
              <a:t>장치이름</a:t>
            </a:r>
            <a:r>
              <a:rPr lang="en-US">
                <a:solidFill>
                  <a:schemeClr val="accent5"/>
                </a:solidFill>
                <a:ea typeface="+mn-lt"/>
                <a:cs typeface="+mn-lt"/>
              </a:rPr>
              <a:t>]/queue/scheduler</a:t>
            </a: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347345" lvl="1" indent="0">
              <a:buNone/>
            </a:pPr>
            <a:endParaRPr lang="ko-KR" altLang="en-US"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</a:pPr>
            <a:endParaRPr lang="ko-KR" altLang="en-US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endParaRPr lang="ko-KR" alt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 altLang="ko-KR">
              <a:ea typeface="+mn-lt"/>
              <a:cs typeface="+mn-lt"/>
            </a:endParaRPr>
          </a:p>
          <a:p>
            <a:pPr>
              <a:buFont typeface="Wingdings"/>
              <a:buChar char="§"/>
            </a:pPr>
            <a:endParaRPr lang="ko-KR" altLang="en-US">
              <a:ea typeface="+mn-lt"/>
              <a:cs typeface="+mn-l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FAAB7A-7E0F-4A07-ABCE-CEA8358E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I/O 스케줄러 확인(1/2)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578B2-7394-4A6B-9B78-7F7B1871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2821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FC0A1-D8A9-4893-9A50-178756001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err="1">
                <a:solidFill>
                  <a:srgbClr val="3B3B3B"/>
                </a:solidFill>
                <a:ea typeface="+mn-lt"/>
                <a:cs typeface="+mn-lt"/>
              </a:rPr>
              <a:t>현재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 </a:t>
            </a:r>
            <a:r>
              <a:rPr lang="en-US" altLang="ko-KR" err="1">
                <a:solidFill>
                  <a:srgbClr val="3B3B3B"/>
                </a:solidFill>
                <a:ea typeface="+mn-lt"/>
                <a:cs typeface="+mn-lt"/>
              </a:rPr>
              <a:t>시스템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 </a:t>
            </a:r>
            <a:r>
              <a:rPr lang="en-US" altLang="ko-KR" err="1">
                <a:solidFill>
                  <a:srgbClr val="3B3B3B"/>
                </a:solidFill>
                <a:ea typeface="+mn-lt"/>
                <a:cs typeface="+mn-lt"/>
              </a:rPr>
              <a:t>커널버전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 5.10.4</a:t>
            </a:r>
          </a:p>
          <a:p>
            <a:pPr marL="575945" lvl="1"/>
            <a:r>
              <a:rPr lang="en-US" altLang="ko-KR" err="1">
                <a:ea typeface="+mn-lt"/>
                <a:cs typeface="+mn-lt"/>
              </a:rPr>
              <a:t>단일</a:t>
            </a:r>
            <a:r>
              <a:rPr lang="en-US" altLang="ko-KR">
                <a:ea typeface="+mn-lt"/>
                <a:cs typeface="+mn-lt"/>
              </a:rPr>
              <a:t> 큐 </a:t>
            </a:r>
            <a:r>
              <a:rPr lang="en-US" altLang="ko-KR" err="1">
                <a:ea typeface="+mn-lt"/>
                <a:cs typeface="+mn-lt"/>
              </a:rPr>
              <a:t>처리방식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지원</a:t>
            </a:r>
            <a:r>
              <a:rPr lang="en-US" altLang="ko-KR">
                <a:ea typeface="+mn-lt"/>
                <a:cs typeface="+mn-lt"/>
              </a:rPr>
              <a:t> x </a:t>
            </a:r>
          </a:p>
          <a:p>
            <a:r>
              <a:rPr lang="en-US" err="1">
                <a:ea typeface="+mn-lt"/>
                <a:cs typeface="+mn-lt"/>
              </a:rPr>
              <a:t>NVMe</a:t>
            </a:r>
            <a:r>
              <a:rPr lang="en-US">
                <a:ea typeface="+mn-lt"/>
                <a:cs typeface="+mn-lt"/>
              </a:rPr>
              <a:t> SSD 128GB, SATA HDD 500GB 로 </a:t>
            </a:r>
            <a:r>
              <a:rPr lang="en-US" err="1">
                <a:ea typeface="+mn-lt"/>
                <a:cs typeface="+mn-lt"/>
              </a:rPr>
              <a:t>구성</a:t>
            </a:r>
            <a:endParaRPr lang="en-US">
              <a:ea typeface="+mn-lt"/>
              <a:cs typeface="+mn-lt"/>
            </a:endParaRPr>
          </a:p>
          <a:p>
            <a:pPr marL="575945" lvl="1"/>
            <a:r>
              <a:rPr lang="en-US" altLang="ko-KR" err="1">
                <a:ea typeface="+mn-lt"/>
                <a:cs typeface="+mn-lt"/>
              </a:rPr>
              <a:t>sda</a:t>
            </a:r>
            <a:r>
              <a:rPr lang="en-US">
                <a:ea typeface="+mn-lt"/>
                <a:cs typeface="+mn-lt"/>
              </a:rPr>
              <a:t> = HDD, nvme0n1 = SSD </a:t>
            </a:r>
            <a:endParaRPr lang="en-US"/>
          </a:p>
          <a:p>
            <a:r>
              <a:rPr lang="en-US" altLang="ko-KR">
                <a:ea typeface="+mn-lt"/>
                <a:cs typeface="+mn-lt"/>
              </a:rPr>
              <a:t>각 </a:t>
            </a:r>
            <a:r>
              <a:rPr lang="en-US" altLang="ko-KR" err="1">
                <a:ea typeface="+mn-lt"/>
                <a:cs typeface="+mn-lt"/>
              </a:rPr>
              <a:t>장치별</a:t>
            </a:r>
            <a:r>
              <a:rPr lang="en-US" altLang="ko-KR">
                <a:ea typeface="+mn-lt"/>
                <a:cs typeface="+mn-lt"/>
              </a:rPr>
              <a:t>, </a:t>
            </a:r>
            <a:r>
              <a:rPr lang="en-US" altLang="ko-KR" err="1">
                <a:ea typeface="+mn-lt"/>
                <a:cs typeface="+mn-lt"/>
              </a:rPr>
              <a:t>용도별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구분을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위해</a:t>
            </a:r>
            <a:r>
              <a:rPr lang="en-US" altLang="ko-KR">
                <a:ea typeface="+mn-lt"/>
                <a:cs typeface="+mn-lt"/>
              </a:rPr>
              <a:t> ID(주 </a:t>
            </a:r>
            <a:r>
              <a:rPr lang="en-US" altLang="ko-KR" err="1">
                <a:ea typeface="+mn-lt"/>
                <a:cs typeface="+mn-lt"/>
              </a:rPr>
              <a:t>번호</a:t>
            </a:r>
            <a:r>
              <a:rPr lang="en-US" altLang="ko-KR">
                <a:ea typeface="+mn-lt"/>
                <a:cs typeface="+mn-lt"/>
              </a:rPr>
              <a:t>, 부 </a:t>
            </a:r>
            <a:r>
              <a:rPr lang="en-US" altLang="ko-KR" err="1">
                <a:ea typeface="+mn-lt"/>
                <a:cs typeface="+mn-lt"/>
              </a:rPr>
              <a:t>번호</a:t>
            </a:r>
            <a:r>
              <a:rPr lang="en-US" altLang="ko-KR">
                <a:ea typeface="+mn-lt"/>
                <a:cs typeface="+mn-lt"/>
              </a:rPr>
              <a:t>)가 </a:t>
            </a:r>
            <a:r>
              <a:rPr lang="en-US" altLang="ko-KR" err="1">
                <a:ea typeface="+mn-lt"/>
                <a:cs typeface="+mn-lt"/>
              </a:rPr>
              <a:t>지정되어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있음</a:t>
            </a:r>
            <a:r>
              <a:rPr lang="en-US" altLang="ko-KR">
                <a:ea typeface="+mn-lt"/>
                <a:cs typeface="+mn-lt"/>
              </a:rPr>
              <a:t> </a:t>
            </a:r>
          </a:p>
          <a:p>
            <a:pPr marL="575945" lvl="1">
              <a:buFont typeface="Arial" panose="05000000000000000000" pitchFamily="2" charset="2"/>
              <a:buChar char="•"/>
            </a:pPr>
            <a:r>
              <a:rPr lang="en-US" err="1">
                <a:ea typeface="+mn-lt"/>
                <a:cs typeface="+mn-lt"/>
              </a:rPr>
              <a:t>sda</a:t>
            </a:r>
            <a:r>
              <a:rPr lang="en-US">
                <a:ea typeface="+mn-lt"/>
                <a:cs typeface="+mn-lt"/>
              </a:rPr>
              <a:t> (</a:t>
            </a:r>
            <a:r>
              <a:rPr lang="ko-KR" altLang="en-US">
                <a:ea typeface="+mn-lt"/>
                <a:cs typeface="+mn-lt"/>
              </a:rPr>
              <a:t>주</a:t>
            </a:r>
            <a:r>
              <a:rPr lang="en-US">
                <a:ea typeface="+mn-lt"/>
                <a:cs typeface="+mn-lt"/>
              </a:rPr>
              <a:t> </a:t>
            </a:r>
            <a:r>
              <a:rPr lang="ko-KR" altLang="en-US">
                <a:ea typeface="+mn-lt"/>
                <a:cs typeface="+mn-lt"/>
              </a:rPr>
              <a:t>번호</a:t>
            </a:r>
            <a:r>
              <a:rPr lang="en-US">
                <a:ea typeface="+mn-lt"/>
                <a:cs typeface="+mn-lt"/>
              </a:rPr>
              <a:t>: 8, </a:t>
            </a:r>
            <a:r>
              <a:rPr lang="ko-KR" altLang="en-US">
                <a:ea typeface="+mn-lt"/>
                <a:cs typeface="+mn-lt"/>
              </a:rPr>
              <a:t>부</a:t>
            </a:r>
            <a:r>
              <a:rPr lang="en-US">
                <a:ea typeface="+mn-lt"/>
                <a:cs typeface="+mn-lt"/>
              </a:rPr>
              <a:t> </a:t>
            </a:r>
            <a:r>
              <a:rPr lang="ko-KR" altLang="en-US">
                <a:ea typeface="+mn-lt"/>
                <a:cs typeface="+mn-lt"/>
              </a:rPr>
              <a:t>번호</a:t>
            </a:r>
            <a:r>
              <a:rPr lang="en-US">
                <a:ea typeface="+mn-lt"/>
                <a:cs typeface="+mn-lt"/>
              </a:rPr>
              <a:t>: 0) </a:t>
            </a:r>
          </a:p>
          <a:p>
            <a:pPr marL="575945" lvl="1">
              <a:buFont typeface="Arial" panose="05000000000000000000" pitchFamily="2" charset="2"/>
              <a:buChar char="•"/>
            </a:pPr>
            <a:r>
              <a:rPr lang="en-US">
                <a:ea typeface="+mn-lt"/>
                <a:cs typeface="+mn-lt"/>
              </a:rPr>
              <a:t>nvme0n1(</a:t>
            </a:r>
            <a:r>
              <a:rPr lang="ko-KR">
                <a:ea typeface="+mn-lt"/>
                <a:cs typeface="+mn-lt"/>
              </a:rPr>
              <a:t>주</a:t>
            </a:r>
            <a:r>
              <a:rPr lang="en-US">
                <a:ea typeface="+mn-lt"/>
                <a:cs typeface="+mn-lt"/>
              </a:rPr>
              <a:t> </a:t>
            </a:r>
            <a:r>
              <a:rPr lang="ko-KR">
                <a:ea typeface="+mn-lt"/>
                <a:cs typeface="+mn-lt"/>
              </a:rPr>
              <a:t>번호</a:t>
            </a:r>
            <a:r>
              <a:rPr lang="en-US">
                <a:ea typeface="+mn-lt"/>
                <a:cs typeface="+mn-lt"/>
              </a:rPr>
              <a:t>: 259, </a:t>
            </a:r>
            <a:r>
              <a:rPr lang="ko-KR">
                <a:ea typeface="+mn-lt"/>
                <a:cs typeface="+mn-lt"/>
              </a:rPr>
              <a:t>부</a:t>
            </a:r>
            <a:r>
              <a:rPr lang="en-US">
                <a:ea typeface="+mn-lt"/>
                <a:cs typeface="+mn-lt"/>
              </a:rPr>
              <a:t> </a:t>
            </a:r>
            <a:r>
              <a:rPr lang="ko-KR">
                <a:ea typeface="+mn-lt"/>
                <a:cs typeface="+mn-lt"/>
              </a:rPr>
              <a:t>번호</a:t>
            </a:r>
            <a:r>
              <a:rPr lang="en-US">
                <a:ea typeface="+mn-lt"/>
                <a:cs typeface="+mn-lt"/>
              </a:rPr>
              <a:t>: 0)</a:t>
            </a:r>
          </a:p>
          <a:p>
            <a:r>
              <a:rPr lang="en-US">
                <a:ea typeface="+mn-lt"/>
                <a:cs typeface="+mn-lt"/>
              </a:rPr>
              <a:t>SSD: none, HDD: </a:t>
            </a:r>
            <a:r>
              <a:rPr lang="en-US" err="1">
                <a:ea typeface="+mn-lt"/>
                <a:cs typeface="+mn-lt"/>
              </a:rPr>
              <a:t>mq</a:t>
            </a:r>
            <a:r>
              <a:rPr lang="en-US">
                <a:ea typeface="+mn-lt"/>
                <a:cs typeface="+mn-lt"/>
              </a:rPr>
              <a:t>-deadline</a:t>
            </a:r>
          </a:p>
          <a:p>
            <a:endParaRPr lang="en-US" altLang="ko-KR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347345" lvl="1" indent="0">
              <a:buNone/>
            </a:pPr>
            <a:endParaRPr lang="ko-KR" altLang="en-US"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</a:pPr>
            <a:endParaRPr lang="ko-KR" altLang="en-US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endParaRPr lang="ko-KR" alt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 altLang="ko-KR">
              <a:ea typeface="+mn-lt"/>
              <a:cs typeface="+mn-lt"/>
            </a:endParaRPr>
          </a:p>
          <a:p>
            <a:pPr>
              <a:buFont typeface="Wingdings"/>
              <a:buChar char="§"/>
            </a:pPr>
            <a:endParaRPr lang="ko-KR" altLang="en-US">
              <a:ea typeface="+mn-lt"/>
              <a:cs typeface="+mn-l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FAAB7A-7E0F-4A07-ABCE-CEA8358E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I/O 스케줄러 확인(2/2)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578B2-7394-4A6B-9B78-7F7B1871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111496C4-10E7-47D5-8262-22E4B3C28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020" y="3960182"/>
            <a:ext cx="6338771" cy="377051"/>
          </a:xfrm>
          <a:prstGeom prst="rect">
            <a:avLst/>
          </a:prstGeom>
        </p:spPr>
      </p:pic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DAA9A3C7-11C4-4960-ADEE-D4B1E2865C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74" t="70385" b="192"/>
          <a:stretch/>
        </p:blipFill>
        <p:spPr>
          <a:xfrm>
            <a:off x="5789858" y="4680431"/>
            <a:ext cx="6338771" cy="1687298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449900E-194F-4A0F-A4B7-BB893AA3B9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5" t="-120" r="4632" b="94248"/>
          <a:stretch/>
        </p:blipFill>
        <p:spPr>
          <a:xfrm>
            <a:off x="5790430" y="4306938"/>
            <a:ext cx="6342374" cy="37553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BEFF3A0-836F-40F6-9690-40F0C777E478}"/>
              </a:ext>
            </a:extLst>
          </p:cNvPr>
          <p:cNvSpPr/>
          <p:nvPr/>
        </p:nvSpPr>
        <p:spPr>
          <a:xfrm>
            <a:off x="5783943" y="4677229"/>
            <a:ext cx="1578428" cy="8436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F9EE372-A138-4E2D-A136-DAB7D19766BD}"/>
              </a:ext>
            </a:extLst>
          </p:cNvPr>
          <p:cNvSpPr/>
          <p:nvPr/>
        </p:nvSpPr>
        <p:spPr>
          <a:xfrm>
            <a:off x="5793014" y="5684156"/>
            <a:ext cx="1569357" cy="1995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D70C24-C174-4622-AD5F-A8A42336611B}"/>
              </a:ext>
            </a:extLst>
          </p:cNvPr>
          <p:cNvSpPr/>
          <p:nvPr/>
        </p:nvSpPr>
        <p:spPr>
          <a:xfrm>
            <a:off x="5793013" y="6164941"/>
            <a:ext cx="1569357" cy="1995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2893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FC0A1-D8A9-4893-9A50-178756001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>
                <a:ea typeface="+mn-lt"/>
                <a:cs typeface="+mn-lt"/>
              </a:rPr>
              <a:t>하위그룹 생성 </a:t>
            </a:r>
          </a:p>
          <a:p>
            <a:pPr marL="575945" lvl="1">
              <a:buFont typeface="Arial" panose="05000000000000000000" pitchFamily="2" charset="2"/>
              <a:buChar char="•"/>
            </a:pPr>
            <a:r>
              <a:rPr lang="en-US">
                <a:solidFill>
                  <a:schemeClr val="accent5"/>
                </a:solidFill>
                <a:ea typeface="+mn-lt"/>
                <a:cs typeface="+mn-lt"/>
              </a:rPr>
              <a:t>cd /cgroup_tmp</a:t>
            </a:r>
            <a:endParaRPr lang="en-US">
              <a:ea typeface="+mn-lt"/>
              <a:cs typeface="+mn-lt"/>
            </a:endParaRPr>
          </a:p>
          <a:p>
            <a:pPr marL="575945" lvl="1">
              <a:buFont typeface="Arial" panose="05000000000000000000" pitchFamily="2" charset="2"/>
              <a:buChar char="•"/>
            </a:pPr>
            <a:r>
              <a:rPr lang="en-US">
                <a:solidFill>
                  <a:schemeClr val="accent5"/>
                </a:solidFill>
                <a:ea typeface="+mn-lt"/>
                <a:cs typeface="+mn-lt"/>
              </a:rPr>
              <a:t>mkdir GroupA</a:t>
            </a:r>
          </a:p>
          <a:p>
            <a:pPr marL="575945" lvl="1">
              <a:buFont typeface="Arial" panose="05000000000000000000" pitchFamily="2" charset="2"/>
              <a:buChar char="•"/>
            </a:pPr>
            <a:r>
              <a:rPr lang="en-US">
                <a:solidFill>
                  <a:schemeClr val="accent5"/>
                </a:solidFill>
                <a:ea typeface="+mn-lt"/>
                <a:cs typeface="+mn-lt"/>
              </a:rPr>
              <a:t>mkdir GroupB</a:t>
            </a:r>
            <a:endParaRPr lang="en-US">
              <a:solidFill>
                <a:schemeClr val="accent5"/>
              </a:solidFill>
            </a:endParaRPr>
          </a:p>
          <a:p>
            <a:r>
              <a:rPr lang="ko-KR" altLang="en-US">
                <a:ea typeface="+mn-lt"/>
                <a:cs typeface="+mn-lt"/>
              </a:rPr>
              <a:t>GroupA의 Read 대역폭은 최대 1MiB/s, GroupB는 제한없음</a:t>
            </a: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 marL="347345" lvl="1" indent="0">
              <a:buNone/>
            </a:pPr>
            <a:endParaRPr lang="ko-KR" altLang="en-US"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  <a:buChar char="•"/>
            </a:pPr>
            <a:endParaRPr lang="ko-KR" altLang="en-US">
              <a:ea typeface="+mn-lt"/>
              <a:cs typeface="+mn-lt"/>
            </a:endParaRPr>
          </a:p>
          <a:p>
            <a:pPr marL="575945" lvl="1">
              <a:buFont typeface="Arial" panose="020B0604020202020204" pitchFamily="34" charset="0"/>
              <a:buChar char="•"/>
            </a:pPr>
            <a:endParaRPr lang="en-US" altLang="ko-KR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endParaRPr lang="ko-KR" alt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 altLang="ko-KR">
              <a:ea typeface="+mn-lt"/>
              <a:cs typeface="+mn-lt"/>
            </a:endParaRPr>
          </a:p>
          <a:p>
            <a:pPr>
              <a:buFont typeface="Wingdings"/>
              <a:buChar char="§"/>
            </a:pPr>
            <a:endParaRPr lang="ko-KR" altLang="en-US">
              <a:ea typeface="+mn-lt"/>
              <a:cs typeface="+mn-l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FAAB7A-7E0F-4A07-ABCE-CEA8358E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그룹별 I/O 대역폭 제어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578B2-7394-4A6B-9B78-7F7B1871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11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CEDE7E32-6875-4769-BDF6-6322C03A22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" t="-565" r="20097" b="87328"/>
          <a:stretch/>
        </p:blipFill>
        <p:spPr>
          <a:xfrm>
            <a:off x="3988524" y="4018508"/>
            <a:ext cx="7413278" cy="201059"/>
          </a:xfrm>
          <a:prstGeom prst="rect">
            <a:avLst/>
          </a:prstGeom>
        </p:spPr>
      </p:pic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653DE0A-5FC8-40A9-8CCC-A64AF0779A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993" r="122" b="365"/>
          <a:stretch/>
        </p:blipFill>
        <p:spPr>
          <a:xfrm>
            <a:off x="3988086" y="4183633"/>
            <a:ext cx="7417954" cy="190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3886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FC0A1-D8A9-4893-9A50-178756001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altLang="ko-KR" err="1">
                <a:ea typeface="+mn-lt"/>
                <a:cs typeface="+mn-lt"/>
              </a:rPr>
              <a:t>그룹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하위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항목에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blkio.throttle.read_bps_device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파일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사용</a:t>
            </a:r>
            <a:endParaRPr lang="ko-KR" altLang="ko-KR"/>
          </a:p>
          <a:p>
            <a:pPr marL="575945" lvl="1">
              <a:buFont typeface="Arial" panose="05000000000000000000" pitchFamily="2" charset="2"/>
              <a:buChar char="•"/>
            </a:pPr>
            <a:r>
              <a:rPr lang="en-US">
                <a:solidFill>
                  <a:schemeClr val="accent5"/>
                </a:solidFill>
                <a:ea typeface="+mn-lt"/>
                <a:cs typeface="+mn-lt"/>
              </a:rPr>
              <a:t>echo "259:0 1048576</a:t>
            </a:r>
            <a:r>
              <a:rPr lang="en-US">
                <a:solidFill>
                  <a:schemeClr val="tx2"/>
                </a:solidFill>
                <a:ea typeface="+mn-lt"/>
                <a:cs typeface="+mn-lt"/>
              </a:rPr>
              <a:t>(1MiB)</a:t>
            </a:r>
            <a:r>
              <a:rPr lang="en-US">
                <a:solidFill>
                  <a:schemeClr val="accent5"/>
                </a:solidFill>
                <a:ea typeface="+mn-lt"/>
                <a:cs typeface="+mn-lt"/>
              </a:rPr>
              <a:t>" &gt; /</a:t>
            </a:r>
            <a:r>
              <a:rPr lang="en-US" err="1">
                <a:solidFill>
                  <a:schemeClr val="accent5"/>
                </a:solidFill>
                <a:ea typeface="+mn-lt"/>
                <a:cs typeface="+mn-lt"/>
              </a:rPr>
              <a:t>cgroup_tmp</a:t>
            </a:r>
            <a:r>
              <a:rPr lang="en-US">
                <a:solidFill>
                  <a:schemeClr val="accent5"/>
                </a:solidFill>
                <a:ea typeface="+mn-lt"/>
                <a:cs typeface="+mn-lt"/>
              </a:rPr>
              <a:t>/</a:t>
            </a:r>
            <a:r>
              <a:rPr lang="en-US" err="1">
                <a:solidFill>
                  <a:schemeClr val="accent5"/>
                </a:solidFill>
                <a:ea typeface="+mn-lt"/>
                <a:cs typeface="+mn-lt"/>
              </a:rPr>
              <a:t>GroupA</a:t>
            </a:r>
            <a:r>
              <a:rPr lang="en-US">
                <a:solidFill>
                  <a:schemeClr val="accent5"/>
                </a:solidFill>
                <a:ea typeface="+mn-lt"/>
                <a:cs typeface="+mn-lt"/>
              </a:rPr>
              <a:t>/</a:t>
            </a:r>
            <a:r>
              <a:rPr lang="en-US" err="1">
                <a:solidFill>
                  <a:schemeClr val="accent5"/>
                </a:solidFill>
                <a:ea typeface="+mn-lt"/>
                <a:cs typeface="+mn-lt"/>
              </a:rPr>
              <a:t>blkio.throttle.read_bps_device</a:t>
            </a:r>
            <a:endParaRPr lang="en-US">
              <a:solidFill>
                <a:schemeClr val="accent5"/>
              </a:solidFill>
              <a:ea typeface="+mn-lt"/>
              <a:cs typeface="+mn-lt"/>
            </a:endParaRPr>
          </a:p>
          <a:p>
            <a:pPr marL="575945" lvl="1">
              <a:buFont typeface="Arial" panose="05000000000000000000" pitchFamily="2" charset="2"/>
              <a:buChar char="•"/>
            </a:pPr>
            <a:r>
              <a:rPr lang="en-US">
                <a:solidFill>
                  <a:schemeClr val="tx2"/>
                </a:solidFill>
                <a:ea typeface="+mn-lt"/>
                <a:cs typeface="+mn-lt"/>
              </a:rPr>
              <a:t>echo "[</a:t>
            </a:r>
            <a:r>
              <a:rPr lang="en-US" err="1">
                <a:solidFill>
                  <a:schemeClr val="tx2"/>
                </a:solidFill>
                <a:ea typeface="+mn-lt"/>
                <a:cs typeface="+mn-lt"/>
              </a:rPr>
              <a:t>장치파일</a:t>
            </a:r>
            <a:r>
              <a:rPr lang="en-US">
                <a:solidFill>
                  <a:schemeClr val="tx2"/>
                </a:solidFill>
                <a:ea typeface="+mn-lt"/>
                <a:cs typeface="+mn-lt"/>
              </a:rPr>
              <a:t> 주 </a:t>
            </a:r>
            <a:r>
              <a:rPr lang="en-US" err="1">
                <a:solidFill>
                  <a:schemeClr val="tx2"/>
                </a:solidFill>
                <a:ea typeface="+mn-lt"/>
                <a:cs typeface="+mn-lt"/>
              </a:rPr>
              <a:t>번호</a:t>
            </a:r>
            <a:r>
              <a:rPr lang="en-US">
                <a:solidFill>
                  <a:schemeClr val="tx2"/>
                </a:solidFill>
                <a:ea typeface="+mn-lt"/>
                <a:cs typeface="+mn-lt"/>
              </a:rPr>
              <a:t>]:[부 </a:t>
            </a:r>
            <a:r>
              <a:rPr lang="en-US" err="1">
                <a:solidFill>
                  <a:schemeClr val="tx2"/>
                </a:solidFill>
                <a:ea typeface="+mn-lt"/>
                <a:cs typeface="+mn-lt"/>
              </a:rPr>
              <a:t>번호</a:t>
            </a:r>
            <a:r>
              <a:rPr lang="en-US">
                <a:solidFill>
                  <a:schemeClr val="tx2"/>
                </a:solidFill>
                <a:ea typeface="+mn-lt"/>
                <a:cs typeface="+mn-lt"/>
              </a:rPr>
              <a:t>] [</a:t>
            </a:r>
            <a:r>
              <a:rPr lang="en-US" err="1">
                <a:solidFill>
                  <a:schemeClr val="tx2"/>
                </a:solidFill>
                <a:ea typeface="+mn-lt"/>
                <a:cs typeface="+mn-lt"/>
              </a:rPr>
              <a:t>제한용량</a:t>
            </a:r>
            <a:r>
              <a:rPr lang="en-US">
                <a:solidFill>
                  <a:schemeClr val="tx2"/>
                </a:solidFill>
                <a:ea typeface="+mn-lt"/>
                <a:cs typeface="+mn-lt"/>
              </a:rPr>
              <a:t>]"(</a:t>
            </a:r>
            <a:r>
              <a:rPr lang="en-US" err="1">
                <a:solidFill>
                  <a:schemeClr val="tx2"/>
                </a:solidFill>
                <a:ea typeface="+mn-lt"/>
                <a:cs typeface="+mn-lt"/>
              </a:rPr>
              <a:t>단위</a:t>
            </a:r>
            <a:r>
              <a:rPr lang="en-US">
                <a:solidFill>
                  <a:schemeClr val="tx2"/>
                </a:solidFill>
                <a:ea typeface="+mn-lt"/>
                <a:cs typeface="+mn-lt"/>
              </a:rPr>
              <a:t> byte) &gt; </a:t>
            </a:r>
            <a:r>
              <a:rPr lang="en-US" err="1">
                <a:solidFill>
                  <a:schemeClr val="tx2"/>
                </a:solidFill>
                <a:ea typeface="+mn-lt"/>
                <a:cs typeface="+mn-lt"/>
              </a:rPr>
              <a:t>그룹</a:t>
            </a:r>
            <a:r>
              <a:rPr lang="en-US">
                <a:solidFill>
                  <a:schemeClr val="tx2"/>
                </a:solidFill>
                <a:ea typeface="+mn-lt"/>
                <a:cs typeface="+mn-lt"/>
              </a:rPr>
              <a:t> 내 </a:t>
            </a:r>
            <a:r>
              <a:rPr lang="en-US" err="1">
                <a:solidFill>
                  <a:schemeClr val="tx2"/>
                </a:solidFill>
                <a:ea typeface="+mn-lt"/>
                <a:cs typeface="+mn-lt"/>
              </a:rPr>
              <a:t>파일</a:t>
            </a:r>
            <a:r>
              <a:rPr lang="en-US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2"/>
                </a:solidFill>
                <a:ea typeface="+mn-lt"/>
                <a:cs typeface="+mn-lt"/>
              </a:rPr>
              <a:t>경로</a:t>
            </a:r>
            <a:endParaRPr lang="en-US">
              <a:solidFill>
                <a:schemeClr val="tx2"/>
              </a:solidFill>
            </a:endParaRPr>
          </a:p>
          <a:p>
            <a:r>
              <a:rPr lang="ko-KR" altLang="en-US">
                <a:ea typeface="+mn-lt"/>
                <a:cs typeface="+mn-lt"/>
              </a:rPr>
              <a:t>현재 </a:t>
            </a:r>
            <a:r>
              <a:rPr lang="ko-KR" altLang="en-US" err="1">
                <a:ea typeface="+mn-lt"/>
                <a:cs typeface="+mn-lt"/>
              </a:rPr>
              <a:t>Shell</a:t>
            </a:r>
            <a:r>
              <a:rPr lang="ko-KR" altLang="en-US">
                <a:ea typeface="+mn-lt"/>
                <a:cs typeface="+mn-lt"/>
              </a:rPr>
              <a:t> 프로세스 등록</a:t>
            </a:r>
            <a:endParaRPr lang="en-US" altLang="ko-KR">
              <a:ea typeface="+mn-lt"/>
              <a:cs typeface="+mn-lt"/>
            </a:endParaRPr>
          </a:p>
          <a:p>
            <a:pPr marL="575945" lvl="1">
              <a:buFont typeface="Arial" panose="05000000000000000000" pitchFamily="2" charset="2"/>
              <a:buChar char="•"/>
            </a:pPr>
            <a:r>
              <a:rPr lang="ko-KR" err="1">
                <a:solidFill>
                  <a:schemeClr val="accent5"/>
                </a:solidFill>
                <a:ea typeface="+mn-lt"/>
                <a:cs typeface="+mn-lt"/>
              </a:rPr>
              <a:t>echo</a:t>
            </a:r>
            <a:r>
              <a:rPr lang="ko-KR">
                <a:solidFill>
                  <a:schemeClr val="accent5"/>
                </a:solidFill>
                <a:ea typeface="+mn-lt"/>
                <a:cs typeface="+mn-lt"/>
              </a:rPr>
              <a:t> $$ &gt; /</a:t>
            </a:r>
            <a:r>
              <a:rPr lang="ko-KR" err="1">
                <a:solidFill>
                  <a:schemeClr val="accent5"/>
                </a:solidFill>
                <a:ea typeface="+mn-lt"/>
                <a:cs typeface="+mn-lt"/>
              </a:rPr>
              <a:t>cgroup_tmp</a:t>
            </a:r>
            <a:r>
              <a:rPr lang="ko-KR">
                <a:solidFill>
                  <a:schemeClr val="accent5"/>
                </a:solidFill>
                <a:ea typeface="+mn-lt"/>
                <a:cs typeface="+mn-lt"/>
              </a:rPr>
              <a:t>/</a:t>
            </a:r>
            <a:r>
              <a:rPr lang="ko-KR" err="1">
                <a:solidFill>
                  <a:schemeClr val="accent5"/>
                </a:solidFill>
                <a:ea typeface="+mn-lt"/>
                <a:cs typeface="+mn-lt"/>
              </a:rPr>
              <a:t>GroupA</a:t>
            </a:r>
            <a:r>
              <a:rPr lang="ko-KR">
                <a:solidFill>
                  <a:schemeClr val="accent5"/>
                </a:solidFill>
                <a:ea typeface="+mn-lt"/>
                <a:cs typeface="+mn-lt"/>
              </a:rPr>
              <a:t>/</a:t>
            </a:r>
            <a:r>
              <a:rPr lang="ko-KR" err="1">
                <a:solidFill>
                  <a:schemeClr val="accent5"/>
                </a:solidFill>
                <a:ea typeface="+mn-lt"/>
                <a:cs typeface="+mn-lt"/>
              </a:rPr>
              <a:t>tasks</a:t>
            </a:r>
            <a:endParaRPr lang="en-US" altLang="ko-KR">
              <a:solidFill>
                <a:schemeClr val="accent5"/>
              </a:solidFill>
              <a:ea typeface="+mn-lt"/>
              <a:cs typeface="+mn-lt"/>
            </a:endParaRPr>
          </a:p>
          <a:p>
            <a:pPr marL="575945" lvl="1">
              <a:buFont typeface="Arial" panose="05000000000000000000" pitchFamily="2" charset="2"/>
              <a:buChar char="•"/>
            </a:pPr>
            <a:r>
              <a:rPr lang="en-US" altLang="ko-KR" err="1">
                <a:solidFill>
                  <a:schemeClr val="tx2"/>
                </a:solidFill>
                <a:ea typeface="+mn-lt"/>
                <a:cs typeface="+mn-lt"/>
              </a:rPr>
              <a:t>GroupB의</a:t>
            </a:r>
            <a:r>
              <a:rPr lang="en-US" altLang="ko-KR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altLang="ko-KR" err="1">
                <a:solidFill>
                  <a:schemeClr val="tx2"/>
                </a:solidFill>
                <a:ea typeface="+mn-lt"/>
                <a:cs typeface="+mn-lt"/>
              </a:rPr>
              <a:t>경우</a:t>
            </a:r>
            <a:r>
              <a:rPr lang="en-US" altLang="ko-KR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altLang="ko-KR" err="1">
                <a:solidFill>
                  <a:schemeClr val="tx2"/>
                </a:solidFill>
                <a:ea typeface="+mn-lt"/>
                <a:cs typeface="+mn-lt"/>
              </a:rPr>
              <a:t>새로운</a:t>
            </a:r>
            <a:r>
              <a:rPr lang="en-US" altLang="ko-KR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altLang="ko-KR" err="1">
                <a:solidFill>
                  <a:schemeClr val="tx2"/>
                </a:solidFill>
                <a:ea typeface="+mn-lt"/>
                <a:cs typeface="+mn-lt"/>
              </a:rPr>
              <a:t>shell을</a:t>
            </a:r>
            <a:r>
              <a:rPr lang="en-US" altLang="ko-KR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altLang="ko-KR" err="1">
                <a:solidFill>
                  <a:schemeClr val="tx2"/>
                </a:solidFill>
                <a:ea typeface="+mn-lt"/>
                <a:cs typeface="+mn-lt"/>
              </a:rPr>
              <a:t>생성해서</a:t>
            </a:r>
            <a:r>
              <a:rPr lang="en-US" altLang="ko-KR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altLang="ko-KR" err="1">
                <a:solidFill>
                  <a:schemeClr val="tx2"/>
                </a:solidFill>
                <a:ea typeface="+mn-lt"/>
                <a:cs typeface="+mn-lt"/>
              </a:rPr>
              <a:t>프로세스</a:t>
            </a:r>
            <a:r>
              <a:rPr lang="en-US" altLang="ko-KR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altLang="ko-KR" err="1">
                <a:solidFill>
                  <a:schemeClr val="tx2"/>
                </a:solidFill>
                <a:ea typeface="+mn-lt"/>
                <a:cs typeface="+mn-lt"/>
              </a:rPr>
              <a:t>등록</a:t>
            </a:r>
            <a:endParaRPr lang="en-US" altLang="ko-KR">
              <a:solidFill>
                <a:schemeClr val="tx2"/>
              </a:solidFill>
              <a:ea typeface="+mn-lt"/>
              <a:cs typeface="+mn-lt"/>
            </a:endParaRPr>
          </a:p>
          <a:p>
            <a:r>
              <a:rPr lang="ko-KR" altLang="en-US">
                <a:ea typeface="+mn-lt"/>
                <a:cs typeface="+mn-lt"/>
              </a:rPr>
              <a:t>테스트 파일 생성 </a:t>
            </a:r>
          </a:p>
          <a:p>
            <a:pPr marL="575945" lvl="1"/>
            <a:r>
              <a:rPr lang="ko-KR" altLang="en-US" err="1">
                <a:solidFill>
                  <a:schemeClr val="accent5"/>
                </a:solidFill>
                <a:ea typeface="+mn-lt"/>
                <a:cs typeface="+mn-lt"/>
              </a:rPr>
              <a:t>dd</a:t>
            </a:r>
            <a:r>
              <a:rPr lang="ko-KR" altLang="en-US">
                <a:solidFill>
                  <a:schemeClr val="accent5"/>
                </a:solidFill>
                <a:ea typeface="+mn-lt"/>
                <a:cs typeface="+mn-lt"/>
              </a:rPr>
              <a:t> </a:t>
            </a:r>
            <a:r>
              <a:rPr lang="ko-KR" altLang="en-US" err="1">
                <a:solidFill>
                  <a:schemeClr val="accent5"/>
                </a:solidFill>
                <a:ea typeface="+mn-lt"/>
                <a:cs typeface="+mn-lt"/>
              </a:rPr>
              <a:t>if</a:t>
            </a:r>
            <a:r>
              <a:rPr lang="ko-KR" altLang="en-US">
                <a:solidFill>
                  <a:schemeClr val="accent5"/>
                </a:solidFill>
                <a:ea typeface="+mn-lt"/>
                <a:cs typeface="+mn-lt"/>
              </a:rPr>
              <a:t>=/</a:t>
            </a:r>
            <a:r>
              <a:rPr lang="ko-KR" altLang="en-US" err="1">
                <a:solidFill>
                  <a:schemeClr val="accent5"/>
                </a:solidFill>
                <a:ea typeface="+mn-lt"/>
                <a:cs typeface="+mn-lt"/>
              </a:rPr>
              <a:t>dev</a:t>
            </a:r>
            <a:r>
              <a:rPr lang="ko-KR" altLang="en-US">
                <a:solidFill>
                  <a:schemeClr val="accent5"/>
                </a:solidFill>
                <a:ea typeface="+mn-lt"/>
                <a:cs typeface="+mn-lt"/>
              </a:rPr>
              <a:t>/</a:t>
            </a:r>
            <a:r>
              <a:rPr lang="ko-KR" altLang="en-US" err="1">
                <a:solidFill>
                  <a:schemeClr val="accent5"/>
                </a:solidFill>
                <a:ea typeface="+mn-lt"/>
                <a:cs typeface="+mn-lt"/>
              </a:rPr>
              <a:t>zero</a:t>
            </a:r>
            <a:r>
              <a:rPr lang="ko-KR" altLang="en-US">
                <a:solidFill>
                  <a:schemeClr val="accent5"/>
                </a:solidFill>
                <a:ea typeface="+mn-lt"/>
                <a:cs typeface="+mn-lt"/>
              </a:rPr>
              <a:t> of=/</a:t>
            </a:r>
            <a:r>
              <a:rPr lang="ko-KR" altLang="en-US" err="1">
                <a:solidFill>
                  <a:schemeClr val="accent5"/>
                </a:solidFill>
                <a:ea typeface="+mn-lt"/>
                <a:cs typeface="+mn-lt"/>
              </a:rPr>
              <a:t>mnt</a:t>
            </a:r>
            <a:r>
              <a:rPr lang="ko-KR" altLang="en-US">
                <a:solidFill>
                  <a:schemeClr val="accent5"/>
                </a:solidFill>
                <a:ea typeface="+mn-lt"/>
                <a:cs typeface="+mn-lt"/>
              </a:rPr>
              <a:t>/test.dat </a:t>
            </a:r>
            <a:r>
              <a:rPr lang="ko-KR" altLang="en-US" err="1">
                <a:solidFill>
                  <a:schemeClr val="accent5"/>
                </a:solidFill>
                <a:ea typeface="+mn-lt"/>
                <a:cs typeface="+mn-lt"/>
              </a:rPr>
              <a:t>bs</a:t>
            </a:r>
            <a:r>
              <a:rPr lang="ko-KR" altLang="en-US">
                <a:solidFill>
                  <a:schemeClr val="accent5"/>
                </a:solidFill>
                <a:ea typeface="+mn-lt"/>
                <a:cs typeface="+mn-lt"/>
              </a:rPr>
              <a:t>=4K </a:t>
            </a:r>
            <a:r>
              <a:rPr lang="ko-KR" altLang="en-US" err="1">
                <a:solidFill>
                  <a:schemeClr val="accent5"/>
                </a:solidFill>
                <a:ea typeface="+mn-lt"/>
                <a:cs typeface="+mn-lt"/>
              </a:rPr>
              <a:t>count</a:t>
            </a:r>
            <a:r>
              <a:rPr lang="ko-KR" altLang="en-US">
                <a:solidFill>
                  <a:schemeClr val="accent5"/>
                </a:solidFill>
                <a:ea typeface="+mn-lt"/>
                <a:cs typeface="+mn-lt"/>
              </a:rPr>
              <a:t>=1024</a:t>
            </a:r>
          </a:p>
          <a:p>
            <a:pPr marL="575945" lvl="1"/>
            <a:r>
              <a:rPr lang="ko-KR" altLang="en-US">
                <a:ea typeface="+mn-lt"/>
                <a:cs typeface="+mn-lt"/>
              </a:rPr>
              <a:t>/</a:t>
            </a:r>
            <a:r>
              <a:rPr lang="ko-KR" altLang="en-US" err="1">
                <a:ea typeface="+mn-lt"/>
                <a:cs typeface="+mn-lt"/>
              </a:rPr>
              <a:t>dev</a:t>
            </a:r>
            <a:r>
              <a:rPr lang="ko-KR" altLang="en-US">
                <a:ea typeface="+mn-lt"/>
                <a:cs typeface="+mn-lt"/>
              </a:rPr>
              <a:t> 디렉터리의 </a:t>
            </a:r>
            <a:r>
              <a:rPr lang="ko-KR" altLang="en-US" err="1">
                <a:ea typeface="+mn-lt"/>
                <a:cs typeface="+mn-lt"/>
              </a:rPr>
              <a:t>zero</a:t>
            </a:r>
            <a:r>
              <a:rPr lang="ko-KR" altLang="en-US">
                <a:ea typeface="+mn-lt"/>
                <a:cs typeface="+mn-lt"/>
              </a:rPr>
              <a:t> 파일을 4</a:t>
            </a:r>
            <a:r>
              <a:rPr lang="en-US" altLang="ko-KR">
                <a:ea typeface="+mn-lt"/>
                <a:cs typeface="+mn-lt"/>
              </a:rPr>
              <a:t>K</a:t>
            </a:r>
            <a:r>
              <a:rPr lang="ko-KR" altLang="en-US" err="1">
                <a:ea typeface="+mn-lt"/>
                <a:cs typeface="+mn-lt"/>
              </a:rPr>
              <a:t>iB</a:t>
            </a:r>
            <a:r>
              <a:rPr lang="ko-KR" altLang="en-US">
                <a:ea typeface="+mn-lt"/>
                <a:cs typeface="+mn-lt"/>
              </a:rPr>
              <a:t> 만큼 읽어서 /</a:t>
            </a:r>
            <a:r>
              <a:rPr lang="ko-KR" altLang="en-US" err="1">
                <a:ea typeface="+mn-lt"/>
                <a:cs typeface="+mn-lt"/>
              </a:rPr>
              <a:t>mnt</a:t>
            </a:r>
            <a:r>
              <a:rPr lang="ko-KR" altLang="en-US">
                <a:ea typeface="+mn-lt"/>
                <a:cs typeface="+mn-lt"/>
              </a:rPr>
              <a:t> 경로에 test.dat 바이너리파일 생성</a:t>
            </a:r>
          </a:p>
          <a:p>
            <a:pPr marL="575945" lvl="1"/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zero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 파일은 </a:t>
            </a:r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null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 문자를 무한으로 제공하는 특수파일, </a:t>
            </a:r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I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/</a:t>
            </a:r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O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 테스트, 스토리지 초기화 등에 사용</a:t>
            </a:r>
          </a:p>
          <a:p>
            <a:pPr marL="575945" lvl="1"/>
            <a:endParaRPr lang="en-US" altLang="ko-KR">
              <a:solidFill>
                <a:srgbClr val="4472C4"/>
              </a:solidFill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347345" lvl="1" indent="0">
              <a:buNone/>
            </a:pPr>
            <a:endParaRPr lang="ko-KR" altLang="en-US"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</a:pPr>
            <a:endParaRPr lang="ko-KR" altLang="en-US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endParaRPr lang="ko-KR" alt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 altLang="ko-KR">
              <a:ea typeface="+mn-lt"/>
              <a:cs typeface="+mn-lt"/>
            </a:endParaRPr>
          </a:p>
          <a:p>
            <a:pPr>
              <a:buFont typeface="Wingdings"/>
              <a:buChar char="§"/>
            </a:pPr>
            <a:endParaRPr lang="ko-KR" altLang="en-US">
              <a:ea typeface="+mn-lt"/>
              <a:cs typeface="+mn-l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FAAB7A-7E0F-4A07-ABCE-CEA8358E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그룹별 읽기속도 제어(1/3)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578B2-7394-4A6B-9B78-7F7B1871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0050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FC0A1-D8A9-4893-9A50-178756001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02" y="867155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err="1">
                <a:solidFill>
                  <a:srgbClr val="3B3B3B"/>
                </a:solidFill>
                <a:ea typeface="+mn-lt"/>
                <a:cs typeface="+mn-lt"/>
              </a:rPr>
              <a:t>현재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 Shell </a:t>
            </a:r>
            <a:r>
              <a:rPr lang="en-US" altLang="ko-KR" err="1">
                <a:solidFill>
                  <a:srgbClr val="3B3B3B"/>
                </a:solidFill>
                <a:ea typeface="+mn-lt"/>
                <a:cs typeface="+mn-lt"/>
              </a:rPr>
              <a:t>프로세스로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 </a:t>
            </a:r>
            <a:r>
              <a:rPr lang="en-US" altLang="ko-KR" err="1">
                <a:solidFill>
                  <a:srgbClr val="3B3B3B"/>
                </a:solidFill>
                <a:ea typeface="+mn-lt"/>
                <a:cs typeface="+mn-lt"/>
              </a:rPr>
              <a:t>생성한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 </a:t>
            </a:r>
            <a:r>
              <a:rPr lang="en-US" altLang="ko-KR" err="1">
                <a:solidFill>
                  <a:srgbClr val="3B3B3B"/>
                </a:solidFill>
                <a:ea typeface="+mn-lt"/>
                <a:cs typeface="+mn-lt"/>
              </a:rPr>
              <a:t>파일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 </a:t>
            </a:r>
            <a:r>
              <a:rPr lang="en-US" altLang="ko-KR" err="1">
                <a:solidFill>
                  <a:srgbClr val="3B3B3B"/>
                </a:solidFill>
                <a:ea typeface="+mn-lt"/>
                <a:cs typeface="+mn-lt"/>
              </a:rPr>
              <a:t>읽기</a:t>
            </a: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>
              <a:buFont typeface="Arial" panose="05000000000000000000" pitchFamily="2" charset="2"/>
              <a:buChar char="•"/>
            </a:pPr>
            <a:r>
              <a:rPr lang="en-US">
                <a:solidFill>
                  <a:schemeClr val="accent5"/>
                </a:solidFill>
                <a:ea typeface="+mn-lt"/>
                <a:cs typeface="+mn-lt"/>
              </a:rPr>
              <a:t>dd </a:t>
            </a:r>
            <a:r>
              <a:rPr lang="en-US" err="1">
                <a:solidFill>
                  <a:schemeClr val="accent5"/>
                </a:solidFill>
                <a:ea typeface="+mn-lt"/>
                <a:cs typeface="+mn-lt"/>
              </a:rPr>
              <a:t>iflag</a:t>
            </a:r>
            <a:r>
              <a:rPr lang="en-US">
                <a:solidFill>
                  <a:schemeClr val="accent5"/>
                </a:solidFill>
                <a:ea typeface="+mn-lt"/>
                <a:cs typeface="+mn-lt"/>
              </a:rPr>
              <a:t>=direct if=/</a:t>
            </a:r>
            <a:r>
              <a:rPr lang="en-US" err="1">
                <a:solidFill>
                  <a:schemeClr val="accent5"/>
                </a:solidFill>
                <a:ea typeface="+mn-lt"/>
                <a:cs typeface="+mn-lt"/>
              </a:rPr>
              <a:t>mnt</a:t>
            </a:r>
            <a:r>
              <a:rPr lang="en-US">
                <a:solidFill>
                  <a:schemeClr val="accent5"/>
                </a:solidFill>
                <a:ea typeface="+mn-lt"/>
                <a:cs typeface="+mn-lt"/>
              </a:rPr>
              <a:t>/test.dat</a:t>
            </a:r>
            <a:r>
              <a:rPr lang="en-US">
                <a:ea typeface="+mn-lt"/>
                <a:cs typeface="+mn-lt"/>
              </a:rPr>
              <a:t>(</a:t>
            </a:r>
            <a:r>
              <a:rPr lang="ko-KR" altLang="en-US">
                <a:ea typeface="+mn-lt"/>
                <a:cs typeface="+mn-lt"/>
              </a:rPr>
              <a:t>캐시를 거치지 않고 직접 읽기 수행</a:t>
            </a:r>
            <a:r>
              <a:rPr lang="en-US">
                <a:ea typeface="+mn-lt"/>
                <a:cs typeface="+mn-lt"/>
              </a:rPr>
              <a:t>)</a:t>
            </a:r>
          </a:p>
          <a:p>
            <a:r>
              <a:rPr lang="en-US" err="1">
                <a:solidFill>
                  <a:srgbClr val="3B3B3B"/>
                </a:solidFill>
                <a:ea typeface="+mn-lt"/>
                <a:cs typeface="+mn-lt"/>
              </a:rPr>
              <a:t>현재</a:t>
            </a:r>
            <a:r>
              <a:rPr lang="en-US">
                <a:solidFill>
                  <a:srgbClr val="3B3B3B"/>
                </a:solidFill>
                <a:ea typeface="+mn-lt"/>
                <a:cs typeface="+mn-lt"/>
              </a:rPr>
              <a:t> Shell </a:t>
            </a:r>
            <a:r>
              <a:rPr lang="en-US" err="1">
                <a:solidFill>
                  <a:srgbClr val="3B3B3B"/>
                </a:solidFill>
                <a:ea typeface="+mn-lt"/>
                <a:cs typeface="+mn-lt"/>
              </a:rPr>
              <a:t>프로세스로</a:t>
            </a:r>
            <a:r>
              <a:rPr lang="en-US">
                <a:solidFill>
                  <a:srgbClr val="3B3B3B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3B3B3B"/>
                </a:solidFill>
                <a:ea typeface="+mn-lt"/>
                <a:cs typeface="+mn-lt"/>
              </a:rPr>
              <a:t>생성한</a:t>
            </a:r>
            <a:r>
              <a:rPr lang="en-US">
                <a:solidFill>
                  <a:srgbClr val="3B3B3B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3B3B3B"/>
                </a:solidFill>
                <a:ea typeface="+mn-lt"/>
                <a:cs typeface="+mn-lt"/>
              </a:rPr>
              <a:t>파일</a:t>
            </a:r>
            <a:r>
              <a:rPr lang="en-US">
                <a:solidFill>
                  <a:srgbClr val="3B3B3B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3B3B3B"/>
                </a:solidFill>
                <a:ea typeface="+mn-lt"/>
                <a:cs typeface="+mn-lt"/>
              </a:rPr>
              <a:t>읽기</a:t>
            </a:r>
            <a:r>
              <a:rPr lang="en-US">
                <a:solidFill>
                  <a:srgbClr val="3B3B3B"/>
                </a:solidFill>
                <a:ea typeface="+mn-lt"/>
                <a:cs typeface="+mn-lt"/>
              </a:rPr>
              <a:t> </a:t>
            </a:r>
            <a:endParaRPr lang="en-US">
              <a:ea typeface="+mn-lt"/>
              <a:cs typeface="+mn-lt"/>
            </a:endParaRPr>
          </a:p>
          <a:p>
            <a:pPr marL="575945" lvl="1"/>
            <a:r>
              <a:rPr lang="en-US" altLang="ko-KR" err="1">
                <a:solidFill>
                  <a:srgbClr val="3B3B3B"/>
                </a:solidFill>
                <a:ea typeface="+mn-lt"/>
                <a:cs typeface="+mn-lt"/>
              </a:rPr>
              <a:t>읽기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 </a:t>
            </a:r>
            <a:r>
              <a:rPr lang="en-US" altLang="ko-KR" err="1">
                <a:solidFill>
                  <a:srgbClr val="3B3B3B"/>
                </a:solidFill>
                <a:ea typeface="+mn-lt"/>
                <a:cs typeface="+mn-lt"/>
              </a:rPr>
              <a:t>속도가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 1MiB/s </a:t>
            </a:r>
            <a:r>
              <a:rPr lang="en-US" altLang="ko-KR" err="1">
                <a:solidFill>
                  <a:srgbClr val="3B3B3B"/>
                </a:solidFill>
                <a:ea typeface="+mn-lt"/>
                <a:cs typeface="+mn-lt"/>
              </a:rPr>
              <a:t>으로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 </a:t>
            </a:r>
            <a:r>
              <a:rPr lang="en-US" altLang="ko-KR" err="1">
                <a:solidFill>
                  <a:srgbClr val="3B3B3B"/>
                </a:solidFill>
                <a:ea typeface="+mn-lt"/>
                <a:cs typeface="+mn-lt"/>
              </a:rPr>
              <a:t>제한된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 </a:t>
            </a:r>
            <a:r>
              <a:rPr lang="en-US" altLang="ko-KR" err="1">
                <a:solidFill>
                  <a:srgbClr val="3B3B3B"/>
                </a:solidFill>
                <a:ea typeface="+mn-lt"/>
                <a:cs typeface="+mn-lt"/>
              </a:rPr>
              <a:t>것을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 </a:t>
            </a:r>
            <a:r>
              <a:rPr lang="en-US" altLang="ko-KR" err="1">
                <a:solidFill>
                  <a:srgbClr val="3B3B3B"/>
                </a:solidFill>
                <a:ea typeface="+mn-lt"/>
                <a:cs typeface="+mn-lt"/>
              </a:rPr>
              <a:t>확인할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 수 </a:t>
            </a:r>
            <a:r>
              <a:rPr lang="en-US" altLang="ko-KR" err="1">
                <a:solidFill>
                  <a:srgbClr val="3B3B3B"/>
                </a:solidFill>
                <a:ea typeface="+mn-lt"/>
                <a:cs typeface="+mn-lt"/>
              </a:rPr>
              <a:t>있음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(약 4초 </a:t>
            </a:r>
            <a:r>
              <a:rPr lang="en-US" altLang="ko-KR" err="1">
                <a:solidFill>
                  <a:srgbClr val="3B3B3B"/>
                </a:solidFill>
                <a:ea typeface="+mn-lt"/>
                <a:cs typeface="+mn-lt"/>
              </a:rPr>
              <a:t>소요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) </a:t>
            </a:r>
          </a:p>
          <a:p>
            <a:pPr marL="347345" lvl="1" indent="0">
              <a:buNone/>
            </a:pPr>
            <a:endParaRPr lang="en-US">
              <a:solidFill>
                <a:schemeClr val="accent5"/>
              </a:solidFill>
              <a:ea typeface="+mn-lt"/>
              <a:cs typeface="+mn-lt"/>
            </a:endParaRPr>
          </a:p>
          <a:p>
            <a:pPr marL="575945" lvl="1"/>
            <a:endParaRPr lang="en-US" altLang="ko-KR">
              <a:solidFill>
                <a:srgbClr val="4472C4"/>
              </a:solidFill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347345" lvl="1" indent="0">
              <a:buNone/>
            </a:pPr>
            <a:endParaRPr lang="ko-KR" altLang="en-US"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</a:pPr>
            <a:endParaRPr lang="ko-KR" altLang="en-US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endParaRPr lang="ko-KR" alt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 altLang="ko-KR">
              <a:ea typeface="+mn-lt"/>
              <a:cs typeface="+mn-lt"/>
            </a:endParaRPr>
          </a:p>
          <a:p>
            <a:pPr>
              <a:buFont typeface="Wingdings"/>
              <a:buChar char="§"/>
            </a:pPr>
            <a:endParaRPr lang="ko-KR" altLang="en-US">
              <a:ea typeface="+mn-lt"/>
              <a:cs typeface="+mn-l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FAAB7A-7E0F-4A07-ABCE-CEA8358E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그룹별 읽기속도 제어(2/3)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578B2-7394-4A6B-9B78-7F7B1871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8" name="그림 8">
            <a:extLst>
              <a:ext uri="{FF2B5EF4-FFF2-40B4-BE49-F238E27FC236}">
                <a16:creationId xmlns:a16="http://schemas.microsoft.com/office/drawing/2014/main" id="{21D5A288-F449-431F-BCC5-DCD4C802D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982" y="3706538"/>
            <a:ext cx="2743200" cy="58723"/>
          </a:xfrm>
          <a:prstGeom prst="rect">
            <a:avLst/>
          </a:prstGeom>
        </p:spPr>
      </p:pic>
      <p:pic>
        <p:nvPicPr>
          <p:cNvPr id="9" name="그림 9">
            <a:extLst>
              <a:ext uri="{FF2B5EF4-FFF2-40B4-BE49-F238E27FC236}">
                <a16:creationId xmlns:a16="http://schemas.microsoft.com/office/drawing/2014/main" id="{8434EB0B-3F2D-4674-8E68-7D061BA053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" t="-14928" r="14792" b="4348"/>
          <a:stretch/>
        </p:blipFill>
        <p:spPr>
          <a:xfrm>
            <a:off x="854002" y="3632905"/>
            <a:ext cx="10648371" cy="20997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75599BA3-20A5-4474-959A-E9DD6C43D15C}"/>
              </a:ext>
            </a:extLst>
          </p:cNvPr>
          <p:cNvGrpSpPr/>
          <p:nvPr/>
        </p:nvGrpSpPr>
        <p:grpSpPr>
          <a:xfrm>
            <a:off x="854468" y="3133523"/>
            <a:ext cx="10655760" cy="2259790"/>
            <a:chOff x="332198" y="3330445"/>
            <a:chExt cx="10655760" cy="2259790"/>
          </a:xfrm>
        </p:grpSpPr>
        <p:pic>
          <p:nvPicPr>
            <p:cNvPr id="7" name="그림 7" descr="텍스트이(가) 표시된 사진&#10;&#10;자동 생성된 설명">
              <a:extLst>
                <a:ext uri="{FF2B5EF4-FFF2-40B4-BE49-F238E27FC236}">
                  <a16:creationId xmlns:a16="http://schemas.microsoft.com/office/drawing/2014/main" id="{FB4EB332-79B4-4DE4-8912-9E5DCD18BF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65" t="-1281" r="99" b="1515"/>
            <a:stretch/>
          </p:blipFill>
          <p:spPr>
            <a:xfrm>
              <a:off x="334422" y="4002872"/>
              <a:ext cx="10653536" cy="690833"/>
            </a:xfrm>
            <a:prstGeom prst="rect">
              <a:avLst/>
            </a:prstGeom>
          </p:spPr>
        </p:pic>
        <p:pic>
          <p:nvPicPr>
            <p:cNvPr id="10" name="그림 10">
              <a:extLst>
                <a:ext uri="{FF2B5EF4-FFF2-40B4-BE49-F238E27FC236}">
                  <a16:creationId xmlns:a16="http://schemas.microsoft.com/office/drawing/2014/main" id="{49C0E159-2749-4A78-868B-0837E3E0DF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" t="-1089" r="3643"/>
            <a:stretch/>
          </p:blipFill>
          <p:spPr>
            <a:xfrm>
              <a:off x="334422" y="3604422"/>
              <a:ext cx="10635601" cy="264353"/>
            </a:xfrm>
            <a:prstGeom prst="rect">
              <a:avLst/>
            </a:prstGeom>
          </p:spPr>
        </p:pic>
        <p:pic>
          <p:nvPicPr>
            <p:cNvPr id="11" name="그림 11">
              <a:extLst>
                <a:ext uri="{FF2B5EF4-FFF2-40B4-BE49-F238E27FC236}">
                  <a16:creationId xmlns:a16="http://schemas.microsoft.com/office/drawing/2014/main" id="{AF098471-4F5C-4101-BB3C-B69D29381A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20" r="5928" b="2941"/>
            <a:stretch/>
          </p:blipFill>
          <p:spPr>
            <a:xfrm>
              <a:off x="332198" y="3330445"/>
              <a:ext cx="10648511" cy="278117"/>
            </a:xfrm>
            <a:prstGeom prst="rect">
              <a:avLst/>
            </a:prstGeom>
          </p:spPr>
        </p:pic>
        <p:pic>
          <p:nvPicPr>
            <p:cNvPr id="13" name="그림 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BBAA34F1-3E60-4C75-A9DF-01CE3737C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2198" y="4692484"/>
              <a:ext cx="10654301" cy="897751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756651F-01F0-4193-B2A1-AF0A0E8C7E7D}"/>
              </a:ext>
            </a:extLst>
          </p:cNvPr>
          <p:cNvSpPr/>
          <p:nvPr/>
        </p:nvSpPr>
        <p:spPr>
          <a:xfrm>
            <a:off x="852348" y="5113881"/>
            <a:ext cx="6758315" cy="2785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8417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FC0A1-D8A9-4893-9A50-178756001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02" y="867155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err="1">
                <a:solidFill>
                  <a:srgbClr val="3B3B3B"/>
                </a:solidFill>
                <a:ea typeface="+mn-lt"/>
                <a:cs typeface="+mn-lt"/>
              </a:rPr>
              <a:t>GroupB의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 </a:t>
            </a:r>
            <a:r>
              <a:rPr lang="en-US" altLang="ko-KR" err="1">
                <a:solidFill>
                  <a:srgbClr val="3B3B3B"/>
                </a:solidFill>
                <a:ea typeface="+mn-lt"/>
                <a:cs typeface="+mn-lt"/>
              </a:rPr>
              <a:t>경우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 </a:t>
            </a:r>
            <a:r>
              <a:rPr lang="en-US" altLang="ko-KR" err="1">
                <a:solidFill>
                  <a:srgbClr val="3B3B3B"/>
                </a:solidFill>
                <a:ea typeface="+mn-lt"/>
                <a:cs typeface="+mn-lt"/>
              </a:rPr>
              <a:t>대역폭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 </a:t>
            </a:r>
            <a:r>
              <a:rPr lang="en-US" altLang="ko-KR" err="1">
                <a:solidFill>
                  <a:srgbClr val="3B3B3B"/>
                </a:solidFill>
                <a:ea typeface="+mn-lt"/>
                <a:cs typeface="+mn-lt"/>
              </a:rPr>
              <a:t>제한이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 </a:t>
            </a:r>
            <a:r>
              <a:rPr lang="en-US" altLang="ko-KR" err="1">
                <a:solidFill>
                  <a:srgbClr val="3B3B3B"/>
                </a:solidFill>
                <a:ea typeface="+mn-lt"/>
                <a:cs typeface="+mn-lt"/>
              </a:rPr>
              <a:t>없음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(약 0.2초 </a:t>
            </a:r>
            <a:r>
              <a:rPr lang="en-US" altLang="ko-KR" err="1">
                <a:solidFill>
                  <a:srgbClr val="3B3B3B"/>
                </a:solidFill>
                <a:ea typeface="+mn-lt"/>
                <a:cs typeface="+mn-lt"/>
              </a:rPr>
              <a:t>소요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)</a:t>
            </a:r>
          </a:p>
          <a:p>
            <a:pPr marL="575945" lvl="1">
              <a:buFont typeface="Arial,Sans-Serif" panose="05000000000000000000" pitchFamily="2" charset="2"/>
              <a:buChar char="•"/>
            </a:pPr>
            <a:r>
              <a:rPr lang="en-US">
                <a:solidFill>
                  <a:schemeClr val="accent5"/>
                </a:solidFill>
                <a:ea typeface="+mn-lt"/>
                <a:cs typeface="+mn-lt"/>
              </a:rPr>
              <a:t>dd </a:t>
            </a:r>
            <a:r>
              <a:rPr lang="en-US" err="1">
                <a:solidFill>
                  <a:schemeClr val="accent5"/>
                </a:solidFill>
                <a:ea typeface="+mn-lt"/>
                <a:cs typeface="+mn-lt"/>
              </a:rPr>
              <a:t>iflag</a:t>
            </a:r>
            <a:r>
              <a:rPr lang="en-US">
                <a:solidFill>
                  <a:schemeClr val="accent5"/>
                </a:solidFill>
                <a:ea typeface="+mn-lt"/>
                <a:cs typeface="+mn-lt"/>
              </a:rPr>
              <a:t>=direct if=/</a:t>
            </a:r>
            <a:r>
              <a:rPr lang="en-US" err="1">
                <a:solidFill>
                  <a:schemeClr val="accent5"/>
                </a:solidFill>
                <a:ea typeface="+mn-lt"/>
                <a:cs typeface="+mn-lt"/>
              </a:rPr>
              <a:t>mnt</a:t>
            </a:r>
            <a:r>
              <a:rPr lang="en-US">
                <a:solidFill>
                  <a:schemeClr val="accent5"/>
                </a:solidFill>
                <a:ea typeface="+mn-lt"/>
                <a:cs typeface="+mn-lt"/>
              </a:rPr>
              <a:t>/test.dat </a:t>
            </a:r>
          </a:p>
          <a:p>
            <a:pPr marL="575945" lvl="1">
              <a:buFont typeface="Arial,Sans-Serif" panose="05000000000000000000" pitchFamily="2" charset="2"/>
              <a:buChar char="•"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  <a:buChar char="•"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  <a:buChar char="•"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347345" lvl="1" indent="0">
              <a:buNone/>
            </a:pPr>
            <a:endParaRPr lang="en-US">
              <a:solidFill>
                <a:schemeClr val="accent5"/>
              </a:solidFill>
              <a:ea typeface="+mn-lt"/>
              <a:cs typeface="+mn-lt"/>
            </a:endParaRPr>
          </a:p>
          <a:p>
            <a:pPr marL="575945" lvl="1"/>
            <a:endParaRPr lang="en-US" altLang="ko-KR">
              <a:solidFill>
                <a:srgbClr val="4472C4"/>
              </a:solidFill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347345" lvl="1" indent="0">
              <a:buNone/>
            </a:pPr>
            <a:endParaRPr lang="ko-KR" altLang="en-US"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</a:pPr>
            <a:endParaRPr lang="ko-KR" altLang="en-US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endParaRPr lang="ko-KR" alt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 altLang="ko-KR">
              <a:ea typeface="+mn-lt"/>
              <a:cs typeface="+mn-lt"/>
            </a:endParaRPr>
          </a:p>
          <a:p>
            <a:pPr>
              <a:buFont typeface="Wingdings"/>
              <a:buChar char="§"/>
            </a:pPr>
            <a:endParaRPr lang="ko-KR" altLang="en-US">
              <a:ea typeface="+mn-lt"/>
              <a:cs typeface="+mn-l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FAAB7A-7E0F-4A07-ABCE-CEA8358E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그룹별 읽기속도 제어(3/3)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578B2-7394-4A6B-9B78-7F7B1871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4596AA1-CBF8-4A7C-951E-A42F70351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23" y="1995296"/>
            <a:ext cx="7623425" cy="149751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CAFD3B7-B1ED-4613-A6A3-D85C610BD541}"/>
              </a:ext>
            </a:extLst>
          </p:cNvPr>
          <p:cNvSpPr/>
          <p:nvPr/>
        </p:nvSpPr>
        <p:spPr>
          <a:xfrm>
            <a:off x="929405" y="2896374"/>
            <a:ext cx="7015168" cy="2700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9362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FC0A1-D8A9-4893-9A50-178756001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02" y="867155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err="1"/>
              <a:t>하드</a:t>
            </a:r>
            <a:r>
              <a:rPr lang="en-US" altLang="ko-KR"/>
              <a:t> </a:t>
            </a:r>
            <a:r>
              <a:rPr lang="en-US" altLang="ko-KR" err="1"/>
              <a:t>디스크를</a:t>
            </a:r>
            <a:r>
              <a:rPr lang="en-US" altLang="ko-KR"/>
              <a:t> </a:t>
            </a:r>
            <a:r>
              <a:rPr lang="en-US" altLang="ko-KR" err="1"/>
              <a:t>사용하는</a:t>
            </a:r>
            <a:r>
              <a:rPr lang="en-US" altLang="ko-KR"/>
              <a:t> </a:t>
            </a:r>
            <a:r>
              <a:rPr lang="en-US" altLang="ko-KR" err="1"/>
              <a:t>구버전</a:t>
            </a:r>
            <a:r>
              <a:rPr lang="en-US" altLang="ko-KR"/>
              <a:t>(</a:t>
            </a:r>
            <a:r>
              <a:rPr lang="en-US" altLang="ko-KR" err="1"/>
              <a:t>커널버전</a:t>
            </a:r>
            <a:r>
              <a:rPr lang="en-US" altLang="ko-KR"/>
              <a:t> 3.13) Ubuntu </a:t>
            </a:r>
            <a:r>
              <a:rPr lang="en-US" altLang="ko-KR" err="1"/>
              <a:t>가상머신</a:t>
            </a:r>
            <a:r>
              <a:rPr lang="en-US" altLang="ko-KR"/>
              <a:t> </a:t>
            </a:r>
            <a:r>
              <a:rPr lang="en-US" altLang="ko-KR" err="1"/>
              <a:t>생성</a:t>
            </a:r>
            <a:endParaRPr lang="en-US" altLang="ko-KR"/>
          </a:p>
          <a:p>
            <a:r>
              <a:rPr lang="ko-KR" altLang="en-US"/>
              <a:t>HDD 20</a:t>
            </a:r>
            <a:r>
              <a:rPr lang="en-US" altLang="ko-KR"/>
              <a:t>GB, 2GB RAM,  4Core </a:t>
            </a:r>
            <a:r>
              <a:rPr lang="ko-KR" altLang="en-US"/>
              <a:t>시스템</a:t>
            </a:r>
            <a:endParaRPr lang="en-US" altLang="ko-KR"/>
          </a:p>
          <a:p>
            <a:r>
              <a:rPr lang="ko-KR" altLang="en-US" err="1"/>
              <a:t>Noop</a:t>
            </a:r>
            <a:r>
              <a:rPr lang="ko-KR" altLang="en-US"/>
              <a:t>, </a:t>
            </a:r>
            <a:r>
              <a:rPr lang="ko-KR" altLang="en-US" err="1"/>
              <a:t>deadline</a:t>
            </a:r>
            <a:r>
              <a:rPr lang="ko-KR" altLang="en-US"/>
              <a:t>, CFQ 스케줄러 사용가능 </a:t>
            </a:r>
          </a:p>
          <a:p>
            <a:pPr marL="575945" lvl="1"/>
            <a:r>
              <a:rPr lang="ko-KR" altLang="en-US"/>
              <a:t>CFQ 스케줄러에서만 정상적으로 작동</a:t>
            </a: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  <a:buChar char="•"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  <a:buChar char="•"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  <a:buChar char="•"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347345" lvl="1" indent="0">
              <a:buNone/>
            </a:pPr>
            <a:endParaRPr lang="en-US">
              <a:solidFill>
                <a:srgbClr val="4472C4"/>
              </a:solidFill>
              <a:ea typeface="+mn-lt"/>
              <a:cs typeface="+mn-lt"/>
            </a:endParaRPr>
          </a:p>
          <a:p>
            <a:pPr marL="575945" lvl="1"/>
            <a:endParaRPr lang="en-US" altLang="ko-KR">
              <a:solidFill>
                <a:srgbClr val="4472C4"/>
              </a:solidFill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347345" lvl="1" indent="0">
              <a:buNone/>
            </a:pPr>
            <a:endParaRPr lang="ko-KR" altLang="en-US"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</a:pPr>
            <a:endParaRPr lang="ko-KR" altLang="en-US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endParaRPr lang="ko-KR" alt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 altLang="ko-KR">
              <a:ea typeface="+mn-lt"/>
              <a:cs typeface="+mn-lt"/>
            </a:endParaRPr>
          </a:p>
          <a:p>
            <a:pPr>
              <a:buFont typeface="Wingdings"/>
              <a:buChar char="§"/>
            </a:pPr>
            <a:endParaRPr lang="ko-KR" altLang="en-US">
              <a:ea typeface="+mn-lt"/>
              <a:cs typeface="+mn-l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FAAB7A-7E0F-4A07-ABCE-CEA8358E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우선순위 테스트(1/4)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578B2-7394-4A6B-9B78-7F7B1871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48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FCDCF44-D313-4CD0-AD92-54251C153891}"/>
              </a:ext>
            </a:extLst>
          </p:cNvPr>
          <p:cNvGrpSpPr/>
          <p:nvPr/>
        </p:nvGrpSpPr>
        <p:grpSpPr>
          <a:xfrm>
            <a:off x="6698662" y="2222852"/>
            <a:ext cx="5288454" cy="4176597"/>
            <a:chOff x="6312958" y="2100556"/>
            <a:chExt cx="5288454" cy="4176597"/>
          </a:xfrm>
        </p:grpSpPr>
        <p:pic>
          <p:nvPicPr>
            <p:cNvPr id="16" name="그림 15" descr="텍스트이(가) 표시된 사진&#10;&#10;자동 생성된 설명">
              <a:extLst>
                <a:ext uri="{FF2B5EF4-FFF2-40B4-BE49-F238E27FC236}">
                  <a16:creationId xmlns:a16="http://schemas.microsoft.com/office/drawing/2014/main" id="{A2A551DA-724A-4477-AD42-610A33A0BB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8" b="68880"/>
            <a:stretch/>
          </p:blipFill>
          <p:spPr>
            <a:xfrm>
              <a:off x="6317427" y="2432049"/>
              <a:ext cx="5267447" cy="1410968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0C865D6-E792-4A7F-AFDA-448364E15C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3" r="4100" b="2500"/>
            <a:stretch/>
          </p:blipFill>
          <p:spPr>
            <a:xfrm>
              <a:off x="6317427" y="5886744"/>
              <a:ext cx="5283985" cy="390409"/>
            </a:xfrm>
            <a:prstGeom prst="rect">
              <a:avLst/>
            </a:prstGeom>
          </p:spPr>
        </p:pic>
        <p:pic>
          <p:nvPicPr>
            <p:cNvPr id="15" name="그림 14" descr="텍스트이(가) 표시된 사진&#10;&#10;자동 생성된 설명">
              <a:extLst>
                <a:ext uri="{FF2B5EF4-FFF2-40B4-BE49-F238E27FC236}">
                  <a16:creationId xmlns:a16="http://schemas.microsoft.com/office/drawing/2014/main" id="{652B2402-68CA-468F-A413-8ACC1C6F83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" t="53734" r="178" b="207"/>
            <a:stretch/>
          </p:blipFill>
          <p:spPr>
            <a:xfrm>
              <a:off x="6321777" y="3843160"/>
              <a:ext cx="5263099" cy="2088233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ACC7DAB-B217-4668-B402-DF240D93A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2958" y="2100556"/>
              <a:ext cx="5257564" cy="323850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89E60584-3592-41DF-9916-CB99B09558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" b="12766"/>
          <a:stretch/>
        </p:blipFill>
        <p:spPr>
          <a:xfrm>
            <a:off x="616397" y="3293560"/>
            <a:ext cx="5525563" cy="34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505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FC0A1-D8A9-4893-9A50-178756001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02" y="867155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동일하게 </a:t>
            </a:r>
            <a:r>
              <a:rPr lang="en-US" altLang="ko-KR" err="1">
                <a:solidFill>
                  <a:srgbClr val="3B3B3B"/>
                </a:solidFill>
                <a:ea typeface="+mn-lt"/>
                <a:cs typeface="+mn-lt"/>
              </a:rPr>
              <a:t>blkio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 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마운트 후 하위그룹 생성 </a:t>
            </a: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그룹 하위항목 </a:t>
            </a:r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blkio.weight파일에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 ​가중치 설정</a:t>
            </a:r>
          </a:p>
          <a:p>
            <a:pPr marL="575945" lvl="1"/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GroupA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= 1000, </a:t>
            </a:r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GroupB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= 100</a:t>
            </a: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  <a:buChar char="•"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  <a:buChar char="•"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  <a:buChar char="•"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347345" lvl="1" indent="0">
              <a:buFont typeface="Arial" panose="020B0604020202020204" pitchFamily="34" charset="0"/>
              <a:buNone/>
            </a:pPr>
            <a:endParaRPr lang="en-US">
              <a:solidFill>
                <a:srgbClr val="4472C4"/>
              </a:solidFill>
              <a:ea typeface="+mn-lt"/>
              <a:cs typeface="+mn-lt"/>
            </a:endParaRPr>
          </a:p>
          <a:p>
            <a:pPr marL="575945" lvl="1"/>
            <a:endParaRPr lang="en-US" altLang="ko-KR">
              <a:solidFill>
                <a:srgbClr val="4472C4"/>
              </a:solidFill>
              <a:ea typeface="+mn-lt"/>
              <a:cs typeface="+mn-lt"/>
            </a:endParaRPr>
          </a:p>
          <a:p>
            <a:pPr marL="575945" lvl="1"/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347345" lvl="1" indent="0">
              <a:buNone/>
            </a:pPr>
            <a:endParaRPr lang="ko-KR" altLang="en-US"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  <a:buChar char="•"/>
            </a:pPr>
            <a:endParaRPr lang="ko-KR" altLang="en-US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endParaRPr lang="ko-KR" alt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 altLang="ko-KR">
              <a:ea typeface="+mn-lt"/>
              <a:cs typeface="+mn-lt"/>
            </a:endParaRPr>
          </a:p>
          <a:p>
            <a:pPr>
              <a:buFont typeface="Wingdings"/>
              <a:buChar char="§"/>
            </a:pPr>
            <a:endParaRPr lang="ko-KR" altLang="en-US">
              <a:ea typeface="+mn-lt"/>
              <a:cs typeface="+mn-l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FAAB7A-7E0F-4A07-ABCE-CEA8358E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우선순위 테스트</a:t>
            </a:r>
            <a:r>
              <a:rPr lang="en-US">
                <a:ea typeface="+mj-lt"/>
                <a:cs typeface="+mj-lt"/>
              </a:rPr>
              <a:t>(2/4)</a:t>
            </a: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578B2-7394-4A6B-9B78-7F7B1871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49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14CA54D-D14C-4D95-96F2-7F811DACD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315" y="2581158"/>
            <a:ext cx="5715000" cy="190500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EB56B9F1-3C0B-438E-94BE-9D0DF18559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14" b="641"/>
          <a:stretch/>
        </p:blipFill>
        <p:spPr>
          <a:xfrm>
            <a:off x="4779914" y="2752383"/>
            <a:ext cx="5725298" cy="207259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8BD66C8-58CE-4CCB-B942-8B3C22DC6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101" y="4827433"/>
            <a:ext cx="5713353" cy="3619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4E68A0C-28D3-4CF1-8ABE-7E1CEF2650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523" y="5196566"/>
            <a:ext cx="695325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149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FAAB7A-7E0F-4A07-ABCE-CEA8358E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/>
              <a:t>cgroup</a:t>
            </a:r>
            <a:r>
              <a:rPr lang="ko-KR" altLang="en-US"/>
              <a:t> 생성(1/2)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FC0A1-D8A9-4893-9A50-178756001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실행환경</a:t>
            </a:r>
            <a:endParaRPr lang="en-US" altLang="ko-KR"/>
          </a:p>
          <a:p>
            <a:pPr marL="575945" lvl="1"/>
            <a:r>
              <a:rPr lang="ko-KR" err="1">
                <a:ea typeface="+mn-lt"/>
                <a:cs typeface="+mn-lt"/>
              </a:rPr>
              <a:t>Ubuntu</a:t>
            </a:r>
            <a:r>
              <a:rPr lang="ko-KR">
                <a:ea typeface="+mn-lt"/>
                <a:cs typeface="+mn-lt"/>
              </a:rPr>
              <a:t> 20.04 LTS, </a:t>
            </a:r>
            <a:r>
              <a:rPr lang="ko-KR" err="1">
                <a:ea typeface="+mn-lt"/>
                <a:cs typeface="+mn-lt"/>
              </a:rPr>
              <a:t>kernel</a:t>
            </a:r>
            <a:r>
              <a:rPr lang="ko-KR">
                <a:ea typeface="+mn-lt"/>
                <a:cs typeface="+mn-lt"/>
              </a:rPr>
              <a:t> 5.10.4</a:t>
            </a:r>
            <a:endParaRPr lang="en-US">
              <a:ea typeface="+mn-lt"/>
              <a:cs typeface="+mn-lt"/>
            </a:endParaRPr>
          </a:p>
          <a:p>
            <a:r>
              <a:rPr lang="ko-KR" altLang="en-US"/>
              <a:t>루트계정 전환</a:t>
            </a:r>
            <a:endParaRPr lang="ko-KR" altLang="en-US" sz="2800">
              <a:ea typeface="+mn-lt"/>
              <a:cs typeface="+mn-lt"/>
            </a:endParaRPr>
          </a:p>
          <a:p>
            <a:pPr marL="575945" lvl="1">
              <a:buFont typeface="Arial" panose="05000000000000000000" pitchFamily="2" charset="2"/>
              <a:buChar char="•"/>
            </a:pPr>
            <a:r>
              <a:rPr lang="en-US" altLang="ko-KR" err="1">
                <a:solidFill>
                  <a:srgbClr val="0070C0"/>
                </a:solidFill>
                <a:ea typeface="+mn-lt"/>
                <a:cs typeface="+mn-lt"/>
              </a:rPr>
              <a:t>su</a:t>
            </a:r>
            <a:r>
              <a:rPr lang="ko-KR">
                <a:ea typeface="+mn-lt"/>
                <a:cs typeface="+mn-lt"/>
              </a:rPr>
              <a:t> </a:t>
            </a:r>
            <a:r>
              <a:rPr lang="en-US" altLang="ko-KR">
                <a:ea typeface="+mn-lt"/>
                <a:cs typeface="+mn-lt"/>
              </a:rPr>
              <a:t>(</a:t>
            </a:r>
            <a:r>
              <a:rPr lang="ko-KR">
                <a:ea typeface="+mn-lt"/>
                <a:cs typeface="+mn-lt"/>
              </a:rPr>
              <a:t>필수</a:t>
            </a:r>
            <a:r>
              <a:rPr lang="en-US" altLang="ko-KR">
                <a:ea typeface="+mn-lt"/>
                <a:cs typeface="+mn-lt"/>
              </a:rPr>
              <a:t>X,</a:t>
            </a:r>
            <a:r>
              <a:rPr 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sudo</a:t>
            </a:r>
            <a:r>
              <a:rPr lang="ko-KR">
                <a:ea typeface="+mn-lt"/>
                <a:cs typeface="+mn-lt"/>
              </a:rPr>
              <a:t> 커맨드 사용가능</a:t>
            </a:r>
            <a:r>
              <a:rPr lang="en-US" altLang="ko-KR">
                <a:ea typeface="+mn-lt"/>
                <a:cs typeface="+mn-lt"/>
              </a:rPr>
              <a:t>)</a:t>
            </a:r>
            <a:endParaRPr lang="ko-KR" altLang="en-US">
              <a:ea typeface="+mn-lt"/>
              <a:cs typeface="+mn-lt"/>
            </a:endParaRPr>
          </a:p>
          <a:p>
            <a:r>
              <a:rPr lang="en-US" altLang="ko-KR"/>
              <a:t>'/' (</a:t>
            </a:r>
            <a:r>
              <a:rPr lang="en-US" altLang="ko-KR" err="1"/>
              <a:t>루트</a:t>
            </a:r>
            <a:r>
              <a:rPr lang="en-US" altLang="ko-KR"/>
              <a:t>)</a:t>
            </a:r>
            <a:r>
              <a:rPr lang="en-US" altLang="ko-KR" err="1"/>
              <a:t>디렉터리</a:t>
            </a:r>
            <a:r>
              <a:rPr lang="en-US" altLang="ko-KR"/>
              <a:t> </a:t>
            </a:r>
            <a:r>
              <a:rPr lang="en-US" altLang="ko-KR" err="1"/>
              <a:t>하위</a:t>
            </a:r>
            <a:r>
              <a:rPr lang="en-US" altLang="ko-KR"/>
              <a:t> </a:t>
            </a:r>
            <a:r>
              <a:rPr lang="en-US" altLang="ko-KR" err="1"/>
              <a:t>항목으로</a:t>
            </a:r>
            <a:r>
              <a:rPr lang="en-US" altLang="ko-KR"/>
              <a:t> '</a:t>
            </a:r>
            <a:r>
              <a:rPr lang="en-US" altLang="ko-KR" err="1"/>
              <a:t>cgroup</a:t>
            </a:r>
            <a:r>
              <a:rPr lang="en-US" altLang="ko-KR"/>
              <a:t>' </a:t>
            </a:r>
            <a:r>
              <a:rPr lang="en-US" altLang="ko-KR" err="1"/>
              <a:t>디렉터리</a:t>
            </a:r>
            <a:r>
              <a:rPr lang="en-US" altLang="ko-KR"/>
              <a:t> </a:t>
            </a:r>
            <a:r>
              <a:rPr lang="en-US" altLang="ko-KR" err="1"/>
              <a:t>생성</a:t>
            </a:r>
            <a:r>
              <a:rPr lang="en-US" altLang="ko-KR"/>
              <a:t> </a:t>
            </a:r>
          </a:p>
          <a:p>
            <a:pPr marL="575945" lvl="1">
              <a:buFont typeface="Arial" panose="05000000000000000000" pitchFamily="2" charset="2"/>
              <a:buChar char="•"/>
            </a:pPr>
            <a:r>
              <a:rPr lang="en-US" err="1">
                <a:solidFill>
                  <a:srgbClr val="0070C0"/>
                </a:solidFill>
                <a:ea typeface="+mn-lt"/>
                <a:cs typeface="+mn-lt"/>
              </a:rPr>
              <a:t>mkdir</a:t>
            </a:r>
            <a:r>
              <a:rPr lang="en-US">
                <a:solidFill>
                  <a:srgbClr val="0070C0"/>
                </a:solidFill>
                <a:ea typeface="+mn-lt"/>
                <a:cs typeface="+mn-lt"/>
              </a:rPr>
              <a:t> /cgroup_tmp </a:t>
            </a:r>
          </a:p>
          <a:p>
            <a:r>
              <a:rPr lang="en-US" altLang="ko-KR" err="1">
                <a:ea typeface="+mn-lt"/>
                <a:cs typeface="+mn-lt"/>
              </a:rPr>
              <a:t>cgroup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파일시스템으로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디렉터리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마운트</a:t>
            </a:r>
            <a:r>
              <a:rPr lang="en-US" altLang="ko-KR">
                <a:ea typeface="+mn-lt"/>
                <a:cs typeface="+mn-lt"/>
              </a:rPr>
              <a:t>(-t: </a:t>
            </a:r>
            <a:r>
              <a:rPr lang="en-US" altLang="ko-KR" err="1">
                <a:ea typeface="+mn-lt"/>
                <a:cs typeface="+mn-lt"/>
              </a:rPr>
              <a:t>파일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시스템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타입</a:t>
            </a:r>
            <a:r>
              <a:rPr lang="en-US" altLang="ko-KR">
                <a:ea typeface="+mn-lt"/>
                <a:cs typeface="+mn-lt"/>
              </a:rPr>
              <a:t>, -o: </a:t>
            </a:r>
            <a:r>
              <a:rPr lang="en-US" altLang="ko-KR" err="1">
                <a:ea typeface="+mn-lt"/>
                <a:cs typeface="+mn-lt"/>
              </a:rPr>
              <a:t>마운트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옵션</a:t>
            </a:r>
            <a:r>
              <a:rPr lang="en-US" altLang="ko-KR">
                <a:ea typeface="+mn-lt"/>
                <a:cs typeface="+mn-lt"/>
              </a:rPr>
              <a:t>)</a:t>
            </a:r>
          </a:p>
          <a:p>
            <a:pPr marL="575945" lvl="1"/>
            <a:r>
              <a:rPr lang="en-US" altLang="ko-KR">
                <a:solidFill>
                  <a:srgbClr val="0070C0"/>
                </a:solidFill>
                <a:ea typeface="+mn-lt"/>
                <a:cs typeface="+mn-lt"/>
              </a:rPr>
              <a:t>mount –t </a:t>
            </a:r>
            <a:r>
              <a:rPr lang="en-US" altLang="ko-KR" err="1">
                <a:solidFill>
                  <a:srgbClr val="0070C0"/>
                </a:solidFill>
                <a:ea typeface="+mn-lt"/>
                <a:cs typeface="+mn-lt"/>
              </a:rPr>
              <a:t>cgroup</a:t>
            </a:r>
            <a:r>
              <a:rPr lang="en-US" altLang="ko-KR">
                <a:solidFill>
                  <a:srgbClr val="0070C0"/>
                </a:solidFill>
                <a:ea typeface="+mn-lt"/>
                <a:cs typeface="+mn-lt"/>
              </a:rPr>
              <a:t> –o memory root_group</a:t>
            </a:r>
            <a:r>
              <a:rPr lang="en-US" altLang="ko-KR">
                <a:ea typeface="+mn-lt"/>
                <a:cs typeface="+mn-lt"/>
              </a:rPr>
              <a:t>(마운트 할 </a:t>
            </a:r>
            <a:r>
              <a:rPr lang="en-US" altLang="ko-KR" err="1">
                <a:ea typeface="+mn-lt"/>
                <a:cs typeface="+mn-lt"/>
              </a:rPr>
              <a:t>장치</a:t>
            </a:r>
            <a:r>
              <a:rPr lang="en-US" altLang="ko-KR">
                <a:ea typeface="+mn-lt"/>
                <a:cs typeface="+mn-lt"/>
              </a:rPr>
              <a:t>) </a:t>
            </a:r>
            <a:r>
              <a:rPr lang="en-US" altLang="ko-KR">
                <a:solidFill>
                  <a:srgbClr val="0070C0"/>
                </a:solidFill>
                <a:ea typeface="+mn-lt"/>
                <a:cs typeface="+mn-lt"/>
              </a:rPr>
              <a:t>/cgroup_tmp</a:t>
            </a:r>
            <a:r>
              <a:rPr lang="en-US" altLang="ko-KR">
                <a:ea typeface="+mn-lt"/>
                <a:cs typeface="+mn-lt"/>
              </a:rPr>
              <a:t>(마운트 </a:t>
            </a:r>
            <a:r>
              <a:rPr lang="en-US" altLang="ko-KR" err="1">
                <a:ea typeface="+mn-lt"/>
                <a:cs typeface="+mn-lt"/>
              </a:rPr>
              <a:t>포인트</a:t>
            </a:r>
            <a:r>
              <a:rPr lang="en-US" altLang="ko-KR">
                <a:ea typeface="+mn-lt"/>
                <a:cs typeface="+mn-lt"/>
              </a:rPr>
              <a:t>)</a:t>
            </a:r>
            <a:r>
              <a:rPr lang="en-US" altLang="ko-KR">
                <a:solidFill>
                  <a:srgbClr val="0070C0"/>
                </a:solidFill>
                <a:ea typeface="+mn-lt"/>
                <a:cs typeface="+mn-lt"/>
              </a:rPr>
              <a:t> </a:t>
            </a:r>
          </a:p>
          <a:p>
            <a:r>
              <a:rPr lang="en-US" altLang="ko-KR"/>
              <a:t>/</a:t>
            </a:r>
            <a:r>
              <a:rPr lang="en-US" altLang="ko-KR" err="1"/>
              <a:t>cgroup</a:t>
            </a:r>
            <a:r>
              <a:rPr lang="en-US" altLang="ko-KR"/>
              <a:t> </a:t>
            </a:r>
            <a:r>
              <a:rPr lang="en-US" altLang="ko-KR" err="1"/>
              <a:t>디렉터리에</a:t>
            </a:r>
            <a:r>
              <a:rPr lang="en-US" altLang="ko-KR"/>
              <a:t> </a:t>
            </a:r>
            <a:r>
              <a:rPr lang="en-US" altLang="ko-KR" err="1"/>
              <a:t>메모리</a:t>
            </a:r>
            <a:r>
              <a:rPr lang="en-US" altLang="ko-KR"/>
              <a:t> </a:t>
            </a:r>
            <a:r>
              <a:rPr lang="en-US" altLang="ko-KR" err="1"/>
              <a:t>리소스를</a:t>
            </a:r>
            <a:r>
              <a:rPr lang="en-US" altLang="ko-KR"/>
              <a:t> </a:t>
            </a:r>
            <a:r>
              <a:rPr lang="en-US" altLang="ko-KR" err="1"/>
              <a:t>제어하는</a:t>
            </a:r>
            <a:r>
              <a:rPr lang="en-US" altLang="ko-KR"/>
              <a:t> </a:t>
            </a:r>
            <a:r>
              <a:rPr lang="en-US" altLang="ko-KR" err="1"/>
              <a:t>그룹</a:t>
            </a:r>
            <a:r>
              <a:rPr lang="en-US" altLang="ko-KR"/>
              <a:t> </a:t>
            </a:r>
            <a:r>
              <a:rPr lang="en-US" altLang="ko-KR" err="1"/>
              <a:t>생성</a:t>
            </a:r>
            <a:endParaRPr lang="en-US" altLang="ko-KR"/>
          </a:p>
          <a:p>
            <a:pPr marL="575945" lvl="1"/>
            <a:endParaRPr lang="en-US" altLang="ko-KR"/>
          </a:p>
          <a:p>
            <a:pPr marL="575945" lvl="1"/>
            <a:endParaRPr lang="en-US" altLang="ko-KR"/>
          </a:p>
          <a:p>
            <a:pPr marL="575945" lvl="1"/>
            <a:endParaRPr lang="ko-KR" altLang="en-US"/>
          </a:p>
          <a:p>
            <a:endParaRPr lang="ko-KR" altLang="en-US"/>
          </a:p>
          <a:p>
            <a:pPr marL="0" indent="0">
              <a:buNone/>
            </a:pPr>
            <a:endParaRPr lang="en-US" altLang="ko-KR">
              <a:ea typeface="+mn-lt"/>
              <a:cs typeface="+mn-lt"/>
            </a:endParaRPr>
          </a:p>
          <a:p>
            <a:pPr>
              <a:buFont typeface="Wingdings"/>
              <a:buChar char="§"/>
            </a:pPr>
            <a:endParaRPr lang="ko-KR">
              <a:ea typeface="+mn-lt"/>
              <a:cs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578B2-7394-4A6B-9B78-7F7B1871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1ECE5-5C25-4B9F-A85A-94E0C9C636BB}"/>
              </a:ext>
            </a:extLst>
          </p:cNvPr>
          <p:cNvSpPr txBox="1"/>
          <p:nvPr/>
        </p:nvSpPr>
        <p:spPr>
          <a:xfrm>
            <a:off x="8577209" y="1188377"/>
            <a:ext cx="468672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>
                <a:solidFill>
                  <a:schemeClr val="accent5"/>
                </a:solidFill>
              </a:rPr>
              <a:t>실제 작성할 실습코드</a:t>
            </a:r>
          </a:p>
          <a:p>
            <a:pPr marL="285750" indent="-285750">
              <a:buFont typeface="Arial"/>
              <a:buChar char="•"/>
            </a:pPr>
            <a:r>
              <a:rPr lang="ko-KR" altLang="en-US"/>
              <a:t>참고사항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C2A89C-2752-459E-B4EF-032F53BB4B75}"/>
              </a:ext>
            </a:extLst>
          </p:cNvPr>
          <p:cNvSpPr/>
          <p:nvPr/>
        </p:nvSpPr>
        <p:spPr>
          <a:xfrm>
            <a:off x="8624191" y="1248203"/>
            <a:ext cx="239730" cy="231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43408C-BCCC-4684-9D15-8C096A3C4590}"/>
              </a:ext>
            </a:extLst>
          </p:cNvPr>
          <p:cNvSpPr/>
          <p:nvPr/>
        </p:nvSpPr>
        <p:spPr>
          <a:xfrm>
            <a:off x="8624191" y="1539303"/>
            <a:ext cx="239730" cy="2311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0399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7AB90ED-DB2A-4C50-8530-BC52C0EDC00C}"/>
              </a:ext>
            </a:extLst>
          </p:cNvPr>
          <p:cNvCxnSpPr>
            <a:cxnSpLocks/>
          </p:cNvCxnSpPr>
          <p:nvPr/>
        </p:nvCxnSpPr>
        <p:spPr>
          <a:xfrm>
            <a:off x="8132394" y="5289547"/>
            <a:ext cx="898770" cy="508001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EA8620C-0ACF-4500-B042-9480AB26AB78}"/>
              </a:ext>
            </a:extLst>
          </p:cNvPr>
          <p:cNvCxnSpPr>
            <a:cxnSpLocks/>
          </p:cNvCxnSpPr>
          <p:nvPr/>
        </p:nvCxnSpPr>
        <p:spPr>
          <a:xfrm flipH="1">
            <a:off x="9040933" y="5328623"/>
            <a:ext cx="928076" cy="468925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FC0A1-D8A9-4893-9A50-178756001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895" y="951822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그룹별 가중치 테스트 </a:t>
            </a:r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shell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 스크립트 작성</a:t>
            </a:r>
            <a:endParaRPr lang="ko-KR"/>
          </a:p>
          <a:p>
            <a:pPr marL="575945" lvl="1"/>
            <a:r>
              <a:rPr lang="en-US" altLang="ko-KR"/>
              <a:t>/home/[</a:t>
            </a:r>
            <a:r>
              <a:rPr lang="en-US" altLang="ko-KR" err="1"/>
              <a:t>사용자</a:t>
            </a:r>
            <a:r>
              <a:rPr lang="en-US" altLang="ko-KR"/>
              <a:t>] </a:t>
            </a:r>
            <a:r>
              <a:rPr lang="en-US" altLang="ko-KR" err="1"/>
              <a:t>디렉터리에</a:t>
            </a:r>
            <a:r>
              <a:rPr lang="en-US" altLang="ko-KR"/>
              <a:t> </a:t>
            </a:r>
            <a:r>
              <a:rPr lang="en-US" altLang="ko-KR" err="1"/>
              <a:t>blk_test.sh로</a:t>
            </a:r>
            <a:r>
              <a:rPr lang="en-US" altLang="ko-KR"/>
              <a:t> </a:t>
            </a:r>
            <a:r>
              <a:rPr lang="en-US" altLang="ko-KR" err="1"/>
              <a:t>저장</a:t>
            </a:r>
            <a:r>
              <a:rPr lang="en-US" altLang="ko-KR"/>
              <a:t> </a:t>
            </a:r>
            <a:endParaRPr lang="ko-KR"/>
          </a:p>
          <a:p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테스트 파일 생성 </a:t>
            </a:r>
          </a:p>
          <a:p>
            <a:pPr marL="575945" lvl="1">
              <a:buFont typeface="Arial" panose="05000000000000000000" pitchFamily="2" charset="2"/>
              <a:buChar char="•"/>
            </a:pPr>
            <a:r>
              <a:rPr lang="ko-KR" err="1">
                <a:ea typeface="+mn-lt"/>
                <a:cs typeface="+mn-lt"/>
              </a:rPr>
              <a:t>dd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 err="1">
                <a:ea typeface="+mn-lt"/>
                <a:cs typeface="+mn-lt"/>
              </a:rPr>
              <a:t>if</a:t>
            </a:r>
            <a:r>
              <a:rPr lang="ko-KR">
                <a:ea typeface="+mn-lt"/>
                <a:cs typeface="+mn-lt"/>
              </a:rPr>
              <a:t>=/</a:t>
            </a:r>
            <a:r>
              <a:rPr lang="ko-KR" err="1">
                <a:ea typeface="+mn-lt"/>
                <a:cs typeface="+mn-lt"/>
              </a:rPr>
              <a:t>dev</a:t>
            </a:r>
            <a:r>
              <a:rPr lang="ko-KR">
                <a:ea typeface="+mn-lt"/>
                <a:cs typeface="+mn-lt"/>
              </a:rPr>
              <a:t>/</a:t>
            </a:r>
            <a:r>
              <a:rPr lang="ko-KR" err="1">
                <a:ea typeface="+mn-lt"/>
                <a:cs typeface="+mn-lt"/>
              </a:rPr>
              <a:t>zero</a:t>
            </a:r>
            <a:r>
              <a:rPr lang="ko-KR">
                <a:ea typeface="+mn-lt"/>
                <a:cs typeface="+mn-lt"/>
              </a:rPr>
              <a:t> of=/</a:t>
            </a:r>
            <a:r>
              <a:rPr lang="ko-KR" err="1">
                <a:ea typeface="+mn-lt"/>
                <a:cs typeface="+mn-lt"/>
              </a:rPr>
              <a:t>mnt</a:t>
            </a:r>
            <a:r>
              <a:rPr lang="en-US">
                <a:ea typeface="+mn-lt"/>
                <a:cs typeface="+mn-lt"/>
              </a:rPr>
              <a:t>/</a:t>
            </a:r>
            <a:r>
              <a:rPr lang="en-US" err="1">
                <a:ea typeface="+mn-lt"/>
                <a:cs typeface="+mn-lt"/>
              </a:rPr>
              <a:t>GroupA</a:t>
            </a:r>
            <a:r>
              <a:rPr lang="en-US">
                <a:ea typeface="+mn-lt"/>
                <a:cs typeface="+mn-lt"/>
              </a:rPr>
              <a:t>(B)_test.</a:t>
            </a:r>
            <a:r>
              <a:rPr lang="ko-KR" err="1">
                <a:ea typeface="+mn-lt"/>
                <a:cs typeface="+mn-lt"/>
              </a:rPr>
              <a:t>dat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 err="1">
                <a:ea typeface="+mn-lt"/>
                <a:cs typeface="+mn-lt"/>
              </a:rPr>
              <a:t>bs</a:t>
            </a:r>
            <a:r>
              <a:rPr lang="ko-KR">
                <a:ea typeface="+mn-lt"/>
                <a:cs typeface="+mn-lt"/>
              </a:rPr>
              <a:t>=</a:t>
            </a:r>
            <a:r>
              <a:rPr lang="en-US">
                <a:ea typeface="+mn-lt"/>
                <a:cs typeface="+mn-lt"/>
              </a:rPr>
              <a:t>1M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 err="1">
                <a:ea typeface="+mn-lt"/>
                <a:cs typeface="+mn-lt"/>
              </a:rPr>
              <a:t>count</a:t>
            </a:r>
            <a:r>
              <a:rPr lang="ko-KR">
                <a:ea typeface="+mn-lt"/>
                <a:cs typeface="+mn-lt"/>
              </a:rPr>
              <a:t>=</a:t>
            </a:r>
            <a:r>
              <a:rPr lang="en-US">
                <a:ea typeface="+mn-lt"/>
                <a:cs typeface="+mn-lt"/>
              </a:rPr>
              <a:t>5000</a:t>
            </a:r>
            <a:endParaRPr lang="ko-KR">
              <a:ea typeface="+mn-lt"/>
              <a:cs typeface="+mn-lt"/>
            </a:endParaRPr>
          </a:p>
          <a:p>
            <a:pPr marL="575945" lvl="1">
              <a:buFont typeface="Arial" panose="05000000000000000000" pitchFamily="2" charset="2"/>
              <a:buChar char="•"/>
            </a:pPr>
            <a:r>
              <a:rPr lang="en-US" altLang="ko-KR">
                <a:ea typeface="+mn-lt"/>
              </a:rPr>
              <a:t>1MiB </a:t>
            </a:r>
            <a:r>
              <a:rPr lang="ko-KR" altLang="en-US">
                <a:ea typeface="+mn-lt"/>
              </a:rPr>
              <a:t>블록 단위로 </a:t>
            </a:r>
            <a:r>
              <a:rPr lang="en-US" altLang="ko-KR">
                <a:ea typeface="+mn-lt"/>
              </a:rPr>
              <a:t>5GiB </a:t>
            </a:r>
            <a:r>
              <a:rPr lang="ko-KR" altLang="en-US">
                <a:ea typeface="+mn-lt"/>
              </a:rPr>
              <a:t>테스트 파일 생성 </a:t>
            </a:r>
            <a:endParaRPr lang="en-US" altLang="ko-KR">
              <a:ea typeface="+mn-lt"/>
            </a:endParaRPr>
          </a:p>
          <a:p>
            <a:r>
              <a:rPr lang="ko-KR" altLang="en-US">
                <a:ea typeface="+mn-lt"/>
                <a:cs typeface="+mn-lt"/>
              </a:rPr>
              <a:t>​스크립트 실행 </a:t>
            </a:r>
          </a:p>
          <a:p>
            <a:pPr marL="575945" lvl="1"/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./blkio_test.sh /</a:t>
            </a:r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cgroup_tmp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/</a:t>
            </a:r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GroupB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 /</a:t>
            </a:r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cgroup_tmp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/</a:t>
            </a:r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GroupA</a:t>
            </a: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스크립트에서 생성된 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shell process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가 각 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group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에 등록</a:t>
            </a: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동시에 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Read 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수행</a:t>
            </a: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  <a:buChar char="•"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  <a:buChar char="•"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  <a:buChar char="•"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347345" lvl="1" indent="0">
              <a:buNone/>
            </a:pPr>
            <a:endParaRPr lang="en-US">
              <a:solidFill>
                <a:srgbClr val="4472C4"/>
              </a:solidFill>
              <a:ea typeface="+mn-lt"/>
              <a:cs typeface="+mn-lt"/>
            </a:endParaRPr>
          </a:p>
          <a:p>
            <a:pPr marL="575945" lvl="1"/>
            <a:endParaRPr lang="en-US" altLang="ko-KR">
              <a:solidFill>
                <a:srgbClr val="4472C4"/>
              </a:solidFill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347345" lvl="1" indent="0">
              <a:buNone/>
            </a:pPr>
            <a:endParaRPr lang="ko-KR" altLang="en-US"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</a:pPr>
            <a:endParaRPr lang="ko-KR" altLang="en-US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endParaRPr lang="ko-KR" alt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 altLang="ko-KR">
              <a:ea typeface="+mn-lt"/>
              <a:cs typeface="+mn-lt"/>
            </a:endParaRPr>
          </a:p>
          <a:p>
            <a:pPr>
              <a:buFont typeface="Wingdings"/>
              <a:buChar char="§"/>
            </a:pPr>
            <a:endParaRPr lang="ko-KR" altLang="en-US">
              <a:ea typeface="+mn-lt"/>
              <a:cs typeface="+mn-lt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9D549FF-2893-472C-957B-6327CE29DC38}"/>
              </a:ext>
            </a:extLst>
          </p:cNvPr>
          <p:cNvCxnSpPr>
            <a:cxnSpLocks/>
          </p:cNvCxnSpPr>
          <p:nvPr/>
        </p:nvCxnSpPr>
        <p:spPr>
          <a:xfrm flipH="1">
            <a:off x="8161704" y="4527548"/>
            <a:ext cx="898767" cy="468923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B3A388D-89E4-4378-9AA3-6D7902C05109}"/>
              </a:ext>
            </a:extLst>
          </p:cNvPr>
          <p:cNvCxnSpPr/>
          <p:nvPr/>
        </p:nvCxnSpPr>
        <p:spPr>
          <a:xfrm>
            <a:off x="9080010" y="4527549"/>
            <a:ext cx="918308" cy="468923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D5512AC-865A-423A-A9FB-5770B9176928}"/>
              </a:ext>
            </a:extLst>
          </p:cNvPr>
          <p:cNvCxnSpPr/>
          <p:nvPr/>
        </p:nvCxnSpPr>
        <p:spPr>
          <a:xfrm flipH="1">
            <a:off x="9064933" y="1470142"/>
            <a:ext cx="11097" cy="3057724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7BFAAB7A-7E0F-4A07-ABCE-CEA8358E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우선순위 테스트</a:t>
            </a:r>
            <a:r>
              <a:rPr lang="en-US">
                <a:ea typeface="+mj-lt"/>
                <a:cs typeface="+mj-lt"/>
              </a:rPr>
              <a:t>(3/4)</a:t>
            </a: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578B2-7394-4A6B-9B78-7F7B1871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FA9502-C1E9-44CD-A091-13E84622EC16}"/>
              </a:ext>
            </a:extLst>
          </p:cNvPr>
          <p:cNvSpPr/>
          <p:nvPr/>
        </p:nvSpPr>
        <p:spPr>
          <a:xfrm>
            <a:off x="8148224" y="1148643"/>
            <a:ext cx="1843850" cy="357482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bg1"/>
                </a:solidFill>
              </a:rPr>
              <a:t>실 행</a:t>
            </a:r>
          </a:p>
        </p:txBody>
      </p:sp>
      <p:sp>
        <p:nvSpPr>
          <p:cNvPr id="6" name="순서도: 판단 5">
            <a:extLst>
              <a:ext uri="{FF2B5EF4-FFF2-40B4-BE49-F238E27FC236}">
                <a16:creationId xmlns:a16="http://schemas.microsoft.com/office/drawing/2014/main" id="{A1B413C6-6691-4C68-88E7-FC5C2F6E9C42}"/>
              </a:ext>
            </a:extLst>
          </p:cNvPr>
          <p:cNvSpPr/>
          <p:nvPr/>
        </p:nvSpPr>
        <p:spPr>
          <a:xfrm>
            <a:off x="8063557" y="1731901"/>
            <a:ext cx="2013184" cy="790222"/>
          </a:xfrm>
          <a:prstGeom prst="flowChartDecision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bg1"/>
                </a:solidFill>
              </a:rPr>
              <a:t>테스트파일 </a:t>
            </a:r>
            <a:endParaRPr lang="ko-KR">
              <a:solidFill>
                <a:schemeClr val="bg1"/>
              </a:solidFill>
            </a:endParaRPr>
          </a:p>
          <a:p>
            <a:pPr algn="ctr"/>
            <a:r>
              <a:rPr lang="ko-KR" altLang="en-US" sz="1200">
                <a:solidFill>
                  <a:schemeClr val="bg1"/>
                </a:solidFill>
              </a:rPr>
              <a:t>경로 유효성검사</a:t>
            </a:r>
          </a:p>
        </p:txBody>
      </p:sp>
      <p:sp>
        <p:nvSpPr>
          <p:cNvPr id="13" name="순서도: 판단 12">
            <a:extLst>
              <a:ext uri="{FF2B5EF4-FFF2-40B4-BE49-F238E27FC236}">
                <a16:creationId xmlns:a16="http://schemas.microsoft.com/office/drawing/2014/main" id="{4C952854-A7D9-4782-A740-371AD8490B99}"/>
              </a:ext>
            </a:extLst>
          </p:cNvPr>
          <p:cNvSpPr/>
          <p:nvPr/>
        </p:nvSpPr>
        <p:spPr>
          <a:xfrm>
            <a:off x="8048860" y="2710513"/>
            <a:ext cx="2013186" cy="714963"/>
          </a:xfrm>
          <a:prstGeom prst="flowChartDecision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err="1">
                <a:solidFill>
                  <a:schemeClr val="bg1"/>
                </a:solidFill>
              </a:rPr>
              <a:t>Cgroup</a:t>
            </a:r>
            <a:endParaRPr lang="ko-KR" altLang="en-US" sz="1200">
              <a:solidFill>
                <a:schemeClr val="bg1"/>
              </a:solidFill>
            </a:endParaRPr>
          </a:p>
          <a:p>
            <a:pPr algn="ctr"/>
            <a:r>
              <a:rPr lang="ko-KR" altLang="en-US" sz="1200">
                <a:solidFill>
                  <a:schemeClr val="bg1"/>
                </a:solidFill>
              </a:rPr>
              <a:t>경로 유효성 검사</a:t>
            </a:r>
            <a:endParaRPr lang="ko-KR" sz="12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447C88-31A0-4B0B-9960-7BAD158E2375}"/>
              </a:ext>
            </a:extLst>
          </p:cNvPr>
          <p:cNvSpPr/>
          <p:nvPr/>
        </p:nvSpPr>
        <p:spPr>
          <a:xfrm>
            <a:off x="8141171" y="3630319"/>
            <a:ext cx="1843851" cy="36689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err="1">
                <a:solidFill>
                  <a:schemeClr val="bg1"/>
                </a:solidFill>
              </a:rPr>
              <a:t>Disk</a:t>
            </a:r>
            <a:r>
              <a:rPr lang="ko-KR" altLang="en-US" sz="1200">
                <a:solidFill>
                  <a:schemeClr val="bg1"/>
                </a:solidFill>
              </a:rPr>
              <a:t>, </a:t>
            </a:r>
            <a:r>
              <a:rPr lang="ko-KR" altLang="en-US" sz="1200" err="1">
                <a:solidFill>
                  <a:schemeClr val="bg1"/>
                </a:solidFill>
              </a:rPr>
              <a:t>Cache</a:t>
            </a:r>
            <a:r>
              <a:rPr lang="ko-KR" altLang="en-US" sz="1200">
                <a:solidFill>
                  <a:schemeClr val="bg1"/>
                </a:solidFill>
              </a:rPr>
              <a:t> </a:t>
            </a:r>
            <a:r>
              <a:rPr lang="ko-KR" altLang="en-US" sz="1200" err="1">
                <a:solidFill>
                  <a:schemeClr val="bg1"/>
                </a:solidFill>
              </a:rPr>
              <a:t>syncronization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FE0454E-D7FE-4CA1-9839-A5B631899D72}"/>
              </a:ext>
            </a:extLst>
          </p:cNvPr>
          <p:cNvSpPr/>
          <p:nvPr/>
        </p:nvSpPr>
        <p:spPr>
          <a:xfrm>
            <a:off x="8141171" y="4222985"/>
            <a:ext cx="1862666" cy="26340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err="1">
                <a:solidFill>
                  <a:schemeClr val="bg1"/>
                </a:solidFill>
              </a:rPr>
              <a:t>Cache</a:t>
            </a:r>
            <a:r>
              <a:rPr lang="ko-KR" altLang="en-US" sz="1400">
                <a:solidFill>
                  <a:schemeClr val="bg1"/>
                </a:solidFill>
              </a:rPr>
              <a:t> </a:t>
            </a:r>
            <a:r>
              <a:rPr lang="ko-KR" altLang="en-US" sz="1400" err="1">
                <a:solidFill>
                  <a:schemeClr val="bg1"/>
                </a:solidFill>
              </a:rPr>
              <a:t>drop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B5A23BE-F251-4883-ADA8-62B07910E4FF}"/>
              </a:ext>
            </a:extLst>
          </p:cNvPr>
          <p:cNvSpPr/>
          <p:nvPr/>
        </p:nvSpPr>
        <p:spPr>
          <a:xfrm>
            <a:off x="7367227" y="4946722"/>
            <a:ext cx="1566385" cy="389614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err="1">
                <a:solidFill>
                  <a:schemeClr val="bg1"/>
                </a:solidFill>
              </a:rPr>
              <a:t>GroupA</a:t>
            </a:r>
            <a:r>
              <a:rPr lang="ko-KR" altLang="en-US" sz="1200">
                <a:solidFill>
                  <a:schemeClr val="bg1"/>
                </a:solidFill>
              </a:rPr>
              <a:t> 테스트 파일</a:t>
            </a:r>
          </a:p>
          <a:p>
            <a:pPr algn="ctr"/>
            <a:r>
              <a:rPr lang="en-US" altLang="ko-KR" sz="1200">
                <a:solidFill>
                  <a:schemeClr val="bg1"/>
                </a:solidFill>
              </a:rPr>
              <a:t>R</a:t>
            </a:r>
            <a:r>
              <a:rPr lang="ko-KR" altLang="en-US" sz="1200" err="1">
                <a:solidFill>
                  <a:schemeClr val="bg1"/>
                </a:solidFill>
              </a:rPr>
              <a:t>ead</a:t>
            </a:r>
          </a:p>
        </p:txBody>
      </p:sp>
      <p:sp>
        <p:nvSpPr>
          <p:cNvPr id="8" name="화살표: U자형 7">
            <a:extLst>
              <a:ext uri="{FF2B5EF4-FFF2-40B4-BE49-F238E27FC236}">
                <a16:creationId xmlns:a16="http://schemas.microsoft.com/office/drawing/2014/main" id="{AD98FBCA-CE44-42CC-9174-CAE8C667A9AC}"/>
              </a:ext>
            </a:extLst>
          </p:cNvPr>
          <p:cNvSpPr/>
          <p:nvPr/>
        </p:nvSpPr>
        <p:spPr>
          <a:xfrm rot="5400000">
            <a:off x="8506293" y="3565103"/>
            <a:ext cx="3867062" cy="912624"/>
          </a:xfrm>
          <a:prstGeom prst="uturnArrow">
            <a:avLst>
              <a:gd name="adj1" fmla="val 6784"/>
              <a:gd name="adj2" fmla="val 13463"/>
              <a:gd name="adj3" fmla="val 32286"/>
              <a:gd name="adj4" fmla="val 0"/>
              <a:gd name="adj5" fmla="val 9078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C1F98D2-67A0-4D23-898B-65639F4AF036}"/>
              </a:ext>
            </a:extLst>
          </p:cNvPr>
          <p:cNvSpPr/>
          <p:nvPr/>
        </p:nvSpPr>
        <p:spPr>
          <a:xfrm>
            <a:off x="8112104" y="5655554"/>
            <a:ext cx="1900295" cy="36689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>
                <a:solidFill>
                  <a:schemeClr val="bg1"/>
                </a:solidFill>
              </a:rPr>
              <a:t>로그 출력</a:t>
            </a:r>
          </a:p>
          <a:p>
            <a:pPr algn="ctr"/>
            <a:r>
              <a:rPr lang="ko-KR" altLang="en-US" sz="1200">
                <a:solidFill>
                  <a:schemeClr val="bg1"/>
                </a:solidFill>
              </a:rPr>
              <a:t>종 료</a:t>
            </a:r>
          </a:p>
        </p:txBody>
      </p:sp>
      <p:sp>
        <p:nvSpPr>
          <p:cNvPr id="24" name="화살표: U자형 23">
            <a:extLst>
              <a:ext uri="{FF2B5EF4-FFF2-40B4-BE49-F238E27FC236}">
                <a16:creationId xmlns:a16="http://schemas.microsoft.com/office/drawing/2014/main" id="{F3CC8F5C-4E74-49B3-8489-042642979C39}"/>
              </a:ext>
            </a:extLst>
          </p:cNvPr>
          <p:cNvSpPr/>
          <p:nvPr/>
        </p:nvSpPr>
        <p:spPr>
          <a:xfrm rot="5400000">
            <a:off x="9133841" y="3923173"/>
            <a:ext cx="2924951" cy="1136606"/>
          </a:xfrm>
          <a:prstGeom prst="uturnArrow">
            <a:avLst>
              <a:gd name="adj1" fmla="val 5845"/>
              <a:gd name="adj2" fmla="val 10646"/>
              <a:gd name="adj3" fmla="val 21020"/>
              <a:gd name="adj4" fmla="val 0"/>
              <a:gd name="adj5" fmla="val 9078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A472B82-AB1E-4F02-A35A-6AA4486A81FD}"/>
              </a:ext>
            </a:extLst>
          </p:cNvPr>
          <p:cNvSpPr/>
          <p:nvPr/>
        </p:nvSpPr>
        <p:spPr>
          <a:xfrm>
            <a:off x="9190890" y="4946722"/>
            <a:ext cx="1566385" cy="389614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err="1">
                <a:solidFill>
                  <a:schemeClr val="bg1"/>
                </a:solidFill>
              </a:rPr>
              <a:t>GroupB</a:t>
            </a:r>
            <a:r>
              <a:rPr lang="ko-KR" altLang="en-US" sz="1200">
                <a:solidFill>
                  <a:schemeClr val="bg1"/>
                </a:solidFill>
              </a:rPr>
              <a:t> 테스트 파일</a:t>
            </a:r>
            <a:endParaRPr lang="ko-KR">
              <a:solidFill>
                <a:schemeClr val="bg1"/>
              </a:solidFill>
            </a:endParaRPr>
          </a:p>
          <a:p>
            <a:pPr algn="ctr"/>
            <a:r>
              <a:rPr lang="en-US" altLang="ko-KR" sz="1200">
                <a:solidFill>
                  <a:schemeClr val="bg1"/>
                </a:solidFill>
              </a:rPr>
              <a:t>R</a:t>
            </a:r>
            <a:r>
              <a:rPr lang="ko-KR" altLang="en-US" sz="1200" err="1">
                <a:solidFill>
                  <a:schemeClr val="bg1"/>
                </a:solidFill>
              </a:rPr>
              <a:t>ead</a:t>
            </a:r>
          </a:p>
        </p:txBody>
      </p:sp>
    </p:spTree>
    <p:extLst>
      <p:ext uri="{BB962C8B-B14F-4D97-AF65-F5344CB8AC3E}">
        <p14:creationId xmlns:p14="http://schemas.microsoft.com/office/powerpoint/2010/main" val="40204441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FC0A1-D8A9-4893-9A50-178756001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895" y="951822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  <a:buChar char="•"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  <a:buChar char="•"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  <a:buChar char="•"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347345" lvl="1" indent="0">
              <a:buNone/>
            </a:pPr>
            <a:endParaRPr lang="en-US">
              <a:solidFill>
                <a:srgbClr val="4472C4"/>
              </a:solidFill>
              <a:ea typeface="+mn-lt"/>
              <a:cs typeface="+mn-lt"/>
            </a:endParaRPr>
          </a:p>
          <a:p>
            <a:pPr marL="575945" lvl="1"/>
            <a:endParaRPr lang="en-US" altLang="ko-KR">
              <a:solidFill>
                <a:srgbClr val="4472C4"/>
              </a:solidFill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347345" lvl="1" indent="0">
              <a:buNone/>
            </a:pPr>
            <a:endParaRPr lang="ko-KR" altLang="en-US"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</a:pPr>
            <a:endParaRPr lang="ko-KR" altLang="en-US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endParaRPr lang="ko-KR" alt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 altLang="ko-KR">
              <a:ea typeface="+mn-lt"/>
              <a:cs typeface="+mn-lt"/>
            </a:endParaRPr>
          </a:p>
          <a:p>
            <a:pPr>
              <a:buFont typeface="Wingdings"/>
              <a:buChar char="§"/>
            </a:pPr>
            <a:endParaRPr lang="ko-KR" altLang="en-US">
              <a:ea typeface="+mn-lt"/>
              <a:cs typeface="+mn-l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FAAB7A-7E0F-4A07-ABCE-CEA8358E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테스트</a:t>
            </a:r>
            <a:r>
              <a:rPr lang="en-US"/>
              <a:t> </a:t>
            </a:r>
            <a:r>
              <a:rPr lang="ko-KR" altLang="en-US"/>
              <a:t>스크립트</a:t>
            </a:r>
            <a:r>
              <a:rPr lang="en-US"/>
              <a:t> 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578B2-7394-4A6B-9B78-7F7B1871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8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BD3FDA35-E253-4C57-87D0-167B6F6FE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280" y="909250"/>
            <a:ext cx="6421120" cy="334278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1CD72464-F342-4B40-A5AA-0028EFBCA2E9}"/>
              </a:ext>
            </a:extLst>
          </p:cNvPr>
          <p:cNvGrpSpPr/>
          <p:nvPr/>
        </p:nvGrpSpPr>
        <p:grpSpPr>
          <a:xfrm>
            <a:off x="533686" y="912930"/>
            <a:ext cx="4521200" cy="5303265"/>
            <a:chOff x="490877" y="904368"/>
            <a:chExt cx="4521200" cy="5303265"/>
          </a:xfrm>
        </p:grpSpPr>
        <p:pic>
          <p:nvPicPr>
            <p:cNvPr id="6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33EC5A62-FE66-4B85-86AE-2EFC64A34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0877" y="904368"/>
              <a:ext cx="4521200" cy="5303265"/>
            </a:xfrm>
            <a:prstGeom prst="rect">
              <a:avLst/>
            </a:prstGeom>
          </p:spPr>
        </p:pic>
        <p:pic>
          <p:nvPicPr>
            <p:cNvPr id="5" name="그림 6">
              <a:extLst>
                <a:ext uri="{FF2B5EF4-FFF2-40B4-BE49-F238E27FC236}">
                  <a16:creationId xmlns:a16="http://schemas.microsoft.com/office/drawing/2014/main" id="{95E2EFEC-3699-4E45-9649-6F5D4C766D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613" t="4726" r="818" b="30303"/>
            <a:stretch/>
          </p:blipFill>
          <p:spPr>
            <a:xfrm>
              <a:off x="794535" y="952059"/>
              <a:ext cx="4173034" cy="1820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65405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FC0A1-D8A9-4893-9A50-178756001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895" y="951822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테스트 결과</a:t>
            </a: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가중치가 높은 </a:t>
            </a:r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GroupA가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 처리시간이 </a:t>
            </a:r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빠른것을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 확인</a:t>
            </a: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  <a:buChar char="•"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  <a:buChar char="•"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  <a:buChar char="•"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347345" lvl="1" indent="0">
              <a:buNone/>
            </a:pPr>
            <a:endParaRPr lang="en-US">
              <a:solidFill>
                <a:srgbClr val="4472C4"/>
              </a:solidFill>
              <a:ea typeface="+mn-lt"/>
              <a:cs typeface="+mn-lt"/>
            </a:endParaRPr>
          </a:p>
          <a:p>
            <a:pPr marL="575945" lvl="1"/>
            <a:endParaRPr lang="en-US" altLang="ko-KR">
              <a:solidFill>
                <a:srgbClr val="4472C4"/>
              </a:solidFill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347345" lvl="1" indent="0">
              <a:buNone/>
            </a:pPr>
            <a:endParaRPr lang="ko-KR" altLang="en-US"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</a:pPr>
            <a:endParaRPr lang="ko-KR" altLang="en-US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endParaRPr lang="ko-KR" alt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 altLang="ko-KR">
              <a:ea typeface="+mn-lt"/>
              <a:cs typeface="+mn-lt"/>
            </a:endParaRPr>
          </a:p>
          <a:p>
            <a:pPr>
              <a:buFont typeface="Wingdings"/>
              <a:buChar char="§"/>
            </a:pPr>
            <a:endParaRPr lang="ko-KR" altLang="en-US">
              <a:ea typeface="+mn-lt"/>
              <a:cs typeface="+mn-l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FAAB7A-7E0F-4A07-ABCE-CEA8358E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우선순위 테스트</a:t>
            </a:r>
            <a:r>
              <a:rPr lang="en-US">
                <a:ea typeface="+mj-lt"/>
                <a:cs typeface="+mj-lt"/>
              </a:rPr>
              <a:t>(4/4)</a:t>
            </a: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578B2-7394-4A6B-9B78-7F7B1871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52</a:t>
            </a:fld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83F5575-AF66-4002-8D82-703D4E6EC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91" y="1591273"/>
            <a:ext cx="6596239" cy="326507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4D8DBF5-A829-4B8F-A434-A34A3ED02476}"/>
              </a:ext>
            </a:extLst>
          </p:cNvPr>
          <p:cNvSpPr/>
          <p:nvPr/>
        </p:nvSpPr>
        <p:spPr>
          <a:xfrm>
            <a:off x="562516" y="2764671"/>
            <a:ext cx="4898501" cy="1947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03C5AD4-5FB7-478D-B0B2-A558DBDBD09B}"/>
              </a:ext>
            </a:extLst>
          </p:cNvPr>
          <p:cNvSpPr/>
          <p:nvPr/>
        </p:nvSpPr>
        <p:spPr>
          <a:xfrm>
            <a:off x="562516" y="4062892"/>
            <a:ext cx="4898501" cy="2041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3086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FC0A1-D8A9-4893-9A50-178756001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895" y="951822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스케줄러별(</a:t>
            </a:r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noop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, CFQ, </a:t>
            </a:r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deadline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) 처리 용량단위 그룹 처리시간 테스트 </a:t>
            </a:r>
          </a:p>
          <a:p>
            <a:pPr marL="575945" lvl="1">
              <a:buFont typeface="Arial" panose="05000000000000000000" pitchFamily="2" charset="2"/>
              <a:buChar char="•"/>
            </a:pPr>
            <a:r>
              <a:rPr lang="ko-KR" err="1">
                <a:solidFill>
                  <a:srgbClr val="3B3B3B"/>
                </a:solidFill>
                <a:ea typeface="+mn-lt"/>
                <a:cs typeface="+mn-lt"/>
              </a:rPr>
              <a:t>GroupA</a:t>
            </a:r>
            <a:r>
              <a:rPr lang="ko-KR">
                <a:solidFill>
                  <a:srgbClr val="3B3B3B"/>
                </a:solidFill>
                <a:ea typeface="+mn-lt"/>
                <a:cs typeface="+mn-lt"/>
              </a:rPr>
              <a:t>= 1000, </a:t>
            </a:r>
            <a:r>
              <a:rPr lang="ko-KR" err="1">
                <a:solidFill>
                  <a:srgbClr val="3B3B3B"/>
                </a:solidFill>
                <a:ea typeface="+mn-lt"/>
                <a:cs typeface="+mn-lt"/>
              </a:rPr>
              <a:t>GroupB</a:t>
            </a:r>
            <a:r>
              <a:rPr lang="ko-KR">
                <a:solidFill>
                  <a:srgbClr val="3B3B3B"/>
                </a:solidFill>
                <a:ea typeface="+mn-lt"/>
                <a:cs typeface="+mn-lt"/>
              </a:rPr>
              <a:t>=10  가중치 부여</a:t>
            </a:r>
            <a:endParaRPr lang="ko-KR">
              <a:ea typeface="+mn-lt"/>
              <a:cs typeface="+mn-lt"/>
            </a:endParaRPr>
          </a:p>
          <a:p>
            <a:pPr marL="575945" lvl="1">
              <a:buFont typeface="Arial" panose="05000000000000000000" pitchFamily="2" charset="2"/>
              <a:buChar char="•"/>
            </a:pPr>
            <a:r>
              <a:rPr lang="ko-KR">
                <a:solidFill>
                  <a:srgbClr val="3B3B3B"/>
                </a:solidFill>
                <a:ea typeface="+mn-lt"/>
                <a:cs typeface="+mn-lt"/>
              </a:rPr>
              <a:t>스케줄러별 500KiB, 5MiB, 50MiB, 500MiB, 5GiB 파일용량 단위로 처리시간 측정</a:t>
            </a:r>
            <a:endParaRPr lang="ko-KR"/>
          </a:p>
          <a:p>
            <a:r>
              <a:rPr lang="en-US" altLang="ko-KR">
                <a:ea typeface="+mn-lt"/>
                <a:cs typeface="+mn-lt"/>
              </a:rPr>
              <a:t>CFQ </a:t>
            </a:r>
            <a:r>
              <a:rPr lang="en-US" altLang="ko-KR" err="1">
                <a:ea typeface="+mn-lt"/>
                <a:cs typeface="+mn-lt"/>
              </a:rPr>
              <a:t>스케줄러만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제대로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동작</a:t>
            </a:r>
            <a:r>
              <a:rPr lang="en-US" altLang="ko-KR">
                <a:ea typeface="+mn-lt"/>
                <a:cs typeface="+mn-lt"/>
              </a:rPr>
              <a:t> process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en-US" altLang="ko-KR">
                <a:ea typeface="+mn-lt"/>
                <a:cs typeface="+mn-lt"/>
              </a:rPr>
              <a:t>queue</a:t>
            </a:r>
            <a:r>
              <a:rPr lang="ko-KR" altLang="en-US">
                <a:ea typeface="+mn-lt"/>
                <a:cs typeface="+mn-lt"/>
              </a:rPr>
              <a:t>에 가중치에 따른 우선순위 부여 </a:t>
            </a:r>
            <a:endParaRPr lang="en-US" altLang="ko-KR">
              <a:ea typeface="+mn-lt"/>
              <a:cs typeface="+mn-lt"/>
            </a:endParaRPr>
          </a:p>
          <a:p>
            <a:pPr marL="575945" lvl="1"/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 marL="347345" lvl="1" indent="0">
              <a:buNone/>
            </a:pPr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  <a:buChar char="•"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  <a:buChar char="•"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  <a:buChar char="•"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347345" lvl="1" indent="0">
              <a:buFont typeface="Arial" panose="020B0604020202020204" pitchFamily="34" charset="0"/>
              <a:buNone/>
            </a:pPr>
            <a:endParaRPr lang="en-US">
              <a:solidFill>
                <a:srgbClr val="4472C4"/>
              </a:solidFill>
              <a:ea typeface="+mn-lt"/>
              <a:cs typeface="+mn-lt"/>
            </a:endParaRPr>
          </a:p>
          <a:p>
            <a:pPr marL="575945" lvl="1"/>
            <a:endParaRPr lang="en-US" altLang="ko-KR">
              <a:solidFill>
                <a:srgbClr val="4472C4"/>
              </a:solidFill>
              <a:ea typeface="+mn-lt"/>
              <a:cs typeface="+mn-lt"/>
            </a:endParaRPr>
          </a:p>
          <a:p>
            <a:pPr marL="575945" lvl="1"/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347345" lvl="1" indent="0">
              <a:buNone/>
            </a:pPr>
            <a:endParaRPr lang="ko-KR" altLang="en-US"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  <a:buChar char="•"/>
            </a:pPr>
            <a:endParaRPr lang="ko-KR" altLang="en-US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endParaRPr lang="ko-KR" alt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 altLang="ko-KR">
              <a:ea typeface="+mn-lt"/>
              <a:cs typeface="+mn-lt"/>
            </a:endParaRPr>
          </a:p>
          <a:p>
            <a:pPr>
              <a:buFont typeface="Wingdings"/>
              <a:buChar char="§"/>
            </a:pPr>
            <a:endParaRPr lang="ko-KR" altLang="en-US">
              <a:ea typeface="+mn-lt"/>
              <a:cs typeface="+mn-l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FAAB7A-7E0F-4A07-ABCE-CEA8358E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/>
              <a:t>스케줄러별</a:t>
            </a:r>
            <a:r>
              <a:rPr lang="en-US" altLang="ko-KR"/>
              <a:t> </a:t>
            </a:r>
            <a:r>
              <a:rPr lang="en-US" altLang="ko-KR" err="1"/>
              <a:t>가중치</a:t>
            </a:r>
            <a:r>
              <a:rPr lang="en-US" altLang="ko-KR"/>
              <a:t> </a:t>
            </a:r>
            <a:r>
              <a:rPr lang="en-US" altLang="ko-KR" err="1"/>
              <a:t>테스트</a:t>
            </a: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578B2-7394-4A6B-9B78-7F7B1871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53</a:t>
            </a:fld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F81F859-33BE-4351-B218-C729B7E6E586}"/>
              </a:ext>
            </a:extLst>
          </p:cNvPr>
          <p:cNvGrpSpPr/>
          <p:nvPr/>
        </p:nvGrpSpPr>
        <p:grpSpPr>
          <a:xfrm>
            <a:off x="4094632" y="3278344"/>
            <a:ext cx="3977789" cy="3167465"/>
            <a:chOff x="4094632" y="3278344"/>
            <a:chExt cx="3977789" cy="3167465"/>
          </a:xfrm>
        </p:grpSpPr>
        <p:pic>
          <p:nvPicPr>
            <p:cNvPr id="10" name="그림 10">
              <a:extLst>
                <a:ext uri="{FF2B5EF4-FFF2-40B4-BE49-F238E27FC236}">
                  <a16:creationId xmlns:a16="http://schemas.microsoft.com/office/drawing/2014/main" id="{DC5164AA-5777-4109-9692-1B88A08124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814" t="6107" r="6765" b="1227"/>
            <a:stretch/>
          </p:blipFill>
          <p:spPr>
            <a:xfrm>
              <a:off x="4094632" y="3316329"/>
              <a:ext cx="3977789" cy="312948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0F1EE0C-D6E3-4432-92F8-FFFAD82451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52" t="4999" r="29523" b="87957"/>
            <a:stretch/>
          </p:blipFill>
          <p:spPr>
            <a:xfrm>
              <a:off x="5649542" y="3278344"/>
              <a:ext cx="1336737" cy="234428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1E26997-3117-4BA4-9E65-4AB16C7BE344}"/>
              </a:ext>
            </a:extLst>
          </p:cNvPr>
          <p:cNvGrpSpPr/>
          <p:nvPr/>
        </p:nvGrpSpPr>
        <p:grpSpPr>
          <a:xfrm>
            <a:off x="8004635" y="3276002"/>
            <a:ext cx="3979037" cy="3136998"/>
            <a:chOff x="8004635" y="3284564"/>
            <a:chExt cx="3979037" cy="3136998"/>
          </a:xfrm>
        </p:grpSpPr>
        <p:pic>
          <p:nvPicPr>
            <p:cNvPr id="12" name="그림 12">
              <a:extLst>
                <a:ext uri="{FF2B5EF4-FFF2-40B4-BE49-F238E27FC236}">
                  <a16:creationId xmlns:a16="http://schemas.microsoft.com/office/drawing/2014/main" id="{F8A3892F-BFCC-43CB-B45B-40E3FD3C70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457" t="7063" r="6964" b="1487"/>
            <a:stretch/>
          </p:blipFill>
          <p:spPr>
            <a:xfrm>
              <a:off x="8004635" y="3340575"/>
              <a:ext cx="3979037" cy="3080987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EDF1F42-25A2-48AF-A9C2-4C69CFB7A4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74" t="6504" r="35486" b="88341"/>
            <a:stretch/>
          </p:blipFill>
          <p:spPr>
            <a:xfrm>
              <a:off x="9481590" y="3284564"/>
              <a:ext cx="1190206" cy="188862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1647172-FA0A-4288-B20D-4EAF889A5A1F}"/>
              </a:ext>
            </a:extLst>
          </p:cNvPr>
          <p:cNvGrpSpPr/>
          <p:nvPr/>
        </p:nvGrpSpPr>
        <p:grpSpPr>
          <a:xfrm>
            <a:off x="209770" y="3081844"/>
            <a:ext cx="3893105" cy="3384666"/>
            <a:chOff x="209770" y="3081844"/>
            <a:chExt cx="3893105" cy="3384666"/>
          </a:xfrm>
        </p:grpSpPr>
        <p:pic>
          <p:nvPicPr>
            <p:cNvPr id="11" name="그림 11">
              <a:extLst>
                <a:ext uri="{FF2B5EF4-FFF2-40B4-BE49-F238E27FC236}">
                  <a16:creationId xmlns:a16="http://schemas.microsoft.com/office/drawing/2014/main" id="{9DD08E65-D92C-4BAF-8B2D-FDAE438EF2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000" t="6061" r="8182" b="606"/>
            <a:stretch/>
          </p:blipFill>
          <p:spPr>
            <a:xfrm>
              <a:off x="209770" y="3322072"/>
              <a:ext cx="3893105" cy="314443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7C631AF-0AE9-432C-8E69-C82CB3CAE1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14" r="37017" b="88948"/>
            <a:stretch/>
          </p:blipFill>
          <p:spPr>
            <a:xfrm>
              <a:off x="1756437" y="3081844"/>
              <a:ext cx="1103268" cy="393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33157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FC0A1-D8A9-4893-9A50-178756001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895" y="951822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테스트 환경 </a:t>
            </a: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커널 버전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: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 5.10.4(</a:t>
            </a:r>
            <a:r>
              <a:rPr lang="ko-KR" altLang="ko-KR" err="1">
                <a:ea typeface="+mn-lt"/>
                <a:cs typeface="+mn-lt"/>
              </a:rPr>
              <a:t>Multi-queue</a:t>
            </a:r>
            <a:r>
              <a:rPr lang="ko-KR" altLang="ko-KR">
                <a:ea typeface="+mn-lt"/>
                <a:cs typeface="+mn-lt"/>
              </a:rPr>
              <a:t> </a:t>
            </a:r>
            <a:r>
              <a:rPr lang="ko-KR" altLang="ko-KR" err="1">
                <a:ea typeface="+mn-lt"/>
                <a:cs typeface="+mn-lt"/>
              </a:rPr>
              <a:t>layer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 기본값) </a:t>
            </a:r>
          </a:p>
          <a:p>
            <a:pPr marL="575945" lvl="1"/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커널 버전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: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 3.13.0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(</a:t>
            </a:r>
            <a:r>
              <a:rPr lang="en-US" altLang="ko-KR">
                <a:ea typeface="+mn-lt"/>
                <a:cs typeface="+mn-lt"/>
              </a:rPr>
              <a:t>Single-queue</a:t>
            </a:r>
            <a:r>
              <a:rPr lang="ko-KR" altLang="ko-KR">
                <a:ea typeface="+mn-lt"/>
                <a:cs typeface="+mn-lt"/>
              </a:rPr>
              <a:t> </a:t>
            </a:r>
            <a:r>
              <a:rPr lang="ko-KR" altLang="ko-KR" err="1">
                <a:ea typeface="+mn-lt"/>
                <a:cs typeface="+mn-lt"/>
              </a:rPr>
              <a:t>layer</a:t>
            </a:r>
            <a:r>
              <a:rPr lang="ko-KR" altLang="ko-KR">
                <a:solidFill>
                  <a:srgbClr val="3B3B3B"/>
                </a:solidFill>
                <a:ea typeface="+mn-lt"/>
                <a:cs typeface="+mn-lt"/>
              </a:rPr>
              <a:t> 기본값) </a:t>
            </a: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구 버전 커널은 가상머신에 설치 </a:t>
            </a:r>
          </a:p>
          <a:p>
            <a:pPr marL="575945" lvl="1"/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4core, 2GB RAM, 20GB </a:t>
            </a:r>
            <a:r>
              <a:rPr lang="en-US" altLang="ko-KR" err="1">
                <a:solidFill>
                  <a:srgbClr val="3B3B3B"/>
                </a:solidFill>
                <a:ea typeface="+mn-lt"/>
                <a:cs typeface="+mn-lt"/>
              </a:rPr>
              <a:t>NVMe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 SSD 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환경의 가상머신 생성</a:t>
            </a:r>
            <a:endParaRPr lang="ko-KR">
              <a:ea typeface="+mn-lt"/>
              <a:cs typeface="+mn-lt"/>
            </a:endParaRPr>
          </a:p>
          <a:p>
            <a:pPr marL="575945" lvl="1"/>
            <a:endParaRPr 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  <a:buChar char="•"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  <a:buChar char="•"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  <a:buChar char="•"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347345" lvl="1" indent="0">
              <a:buNone/>
            </a:pPr>
            <a:endParaRPr lang="en-US">
              <a:solidFill>
                <a:srgbClr val="4472C4"/>
              </a:solidFill>
              <a:ea typeface="+mn-lt"/>
              <a:cs typeface="+mn-lt"/>
            </a:endParaRPr>
          </a:p>
          <a:p>
            <a:pPr marL="575945" lvl="1"/>
            <a:endParaRPr lang="en-US" altLang="ko-KR">
              <a:solidFill>
                <a:srgbClr val="4472C4"/>
              </a:solidFill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347345" lvl="1" indent="0">
              <a:buNone/>
            </a:pPr>
            <a:endParaRPr lang="ko-KR" altLang="en-US"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</a:pPr>
            <a:endParaRPr lang="ko-KR" altLang="en-US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endParaRPr lang="ko-KR" alt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 altLang="ko-KR">
              <a:ea typeface="+mn-lt"/>
              <a:cs typeface="+mn-lt"/>
            </a:endParaRPr>
          </a:p>
          <a:p>
            <a:pPr>
              <a:buFont typeface="Wingdings"/>
              <a:buChar char="§"/>
            </a:pPr>
            <a:endParaRPr lang="ko-KR" altLang="en-US">
              <a:ea typeface="+mn-lt"/>
              <a:cs typeface="+mn-l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FAAB7A-7E0F-4A07-ABCE-CEA8358E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단일 큐, 다중 큐 I/O 처리성능 비교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578B2-7394-4A6B-9B78-7F7B1871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54</a:t>
            </a:fld>
            <a:endParaRPr lang="ko-KR" altLang="en-US"/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960B4901-8DAB-47B9-BA39-D1B0B1B73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171514"/>
              </p:ext>
            </p:extLst>
          </p:nvPr>
        </p:nvGraphicFramePr>
        <p:xfrm>
          <a:off x="858033" y="3875480"/>
          <a:ext cx="8183966" cy="18541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38206">
                  <a:extLst>
                    <a:ext uri="{9D8B030D-6E8A-4147-A177-3AD203B41FA5}">
                      <a16:colId xmlns:a16="http://schemas.microsoft.com/office/drawing/2014/main" val="1057971488"/>
                    </a:ext>
                  </a:extLst>
                </a:gridCol>
                <a:gridCol w="2722880">
                  <a:extLst>
                    <a:ext uri="{9D8B030D-6E8A-4147-A177-3AD203B41FA5}">
                      <a16:colId xmlns:a16="http://schemas.microsoft.com/office/drawing/2014/main" val="1786768986"/>
                    </a:ext>
                  </a:extLst>
                </a:gridCol>
                <a:gridCol w="2722880">
                  <a:extLst>
                    <a:ext uri="{9D8B030D-6E8A-4147-A177-3AD203B41FA5}">
                      <a16:colId xmlns:a16="http://schemas.microsoft.com/office/drawing/2014/main" val="37894368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bg1"/>
                          </a:solidFill>
                        </a:rPr>
                        <a:t>K</a:t>
                      </a:r>
                      <a:r>
                        <a:rPr lang="ko-KR" altLang="en-US" b="0" err="1">
                          <a:solidFill>
                            <a:schemeClr val="bg1"/>
                          </a:solidFill>
                        </a:rPr>
                        <a:t>ernel</a:t>
                      </a:r>
                      <a:endParaRPr lang="ko-KR" altLang="en-US" b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bg1"/>
                          </a:solidFill>
                        </a:rPr>
                        <a:t>5.10.4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bg1"/>
                          </a:solidFill>
                        </a:rPr>
                        <a:t>3.13.0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119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CPU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4core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4core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586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RAM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8GB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r>
                        <a:rPr lang="ko-KR" altLang="en-US"/>
                        <a:t> GB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228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err="1"/>
                        <a:t>Storage</a:t>
                      </a:r>
                      <a:endParaRPr lang="ko-KR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err="1"/>
                        <a:t>NVMe</a:t>
                      </a:r>
                      <a:r>
                        <a:rPr lang="ko-KR" altLang="en-US"/>
                        <a:t> SSD 128 GB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800" b="0" u="none" strike="noStrike" noProof="0" err="1"/>
                        <a:t>NVMe</a:t>
                      </a:r>
                      <a:r>
                        <a:rPr lang="ko-KR" sz="1800" b="0" u="none" strike="noStrike" noProof="0"/>
                        <a:t> SSD</a:t>
                      </a:r>
                      <a:r>
                        <a:rPr lang="ko-KR" altLang="en-US" sz="1800" b="0" u="none" strike="noStrike" noProof="0"/>
                        <a:t> 20GB</a:t>
                      </a:r>
                      <a:endParaRPr lang="ko-KR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21959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/>
                        <a:t>-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/>
                        <a:t>-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 b="0" u="none" strike="noStrike" noProof="0" err="1"/>
                        <a:t>Virtual</a:t>
                      </a:r>
                      <a:r>
                        <a:rPr lang="ko-KR" altLang="en-US" sz="1800" b="0" u="none" strike="noStrike" noProof="0"/>
                        <a:t> </a:t>
                      </a:r>
                      <a:r>
                        <a:rPr lang="ko-KR" altLang="en-US" sz="1800" b="0" u="none" strike="noStrike" noProof="0" err="1"/>
                        <a:t>Machine</a:t>
                      </a:r>
                      <a:endParaRPr lang="ko-KR" altLang="en-US" sz="1800" b="0" i="0" u="none" strike="noStrike" noProof="0">
                        <a:latin typeface="lato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2840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76951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FC0A1-D8A9-4893-9A50-178756001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895" y="951822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테스트 파일 생성 </a:t>
            </a: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100MiB, 500MiB, 1GiB, 3GiB, 5GiB 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단위로 생성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,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 블록단위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: 1MiB</a:t>
            </a:r>
          </a:p>
          <a:p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시스템별 테스트 파일 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Read 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후 비교</a:t>
            </a: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r>
              <a:rPr lang="ko-KR" altLang="en-US">
                <a:ea typeface="+mn-lt"/>
                <a:cs typeface="+mn-lt"/>
              </a:rPr>
              <a:t>속도제한 </a:t>
            </a:r>
            <a:r>
              <a:rPr lang="ko-KR" altLang="en-US" err="1">
                <a:ea typeface="+mn-lt"/>
                <a:cs typeface="+mn-lt"/>
              </a:rPr>
              <a:t>x</a:t>
            </a:r>
          </a:p>
          <a:p>
            <a:pPr marL="575945" lvl="1"/>
            <a:r>
              <a:rPr lang="en-US" altLang="ko-KR" err="1">
                <a:ea typeface="+mn-lt"/>
                <a:cs typeface="+mn-lt"/>
              </a:rPr>
              <a:t>iflag</a:t>
            </a:r>
            <a:r>
              <a:rPr lang="en-US" altLang="ko-KR">
                <a:ea typeface="+mn-lt"/>
                <a:cs typeface="+mn-lt"/>
              </a:rPr>
              <a:t>=direct (cache</a:t>
            </a:r>
            <a:r>
              <a:rPr lang="ko-KR" altLang="en-US" err="1">
                <a:ea typeface="+mn-lt"/>
                <a:cs typeface="+mn-lt"/>
              </a:rPr>
              <a:t>를</a:t>
            </a:r>
            <a:r>
              <a:rPr lang="ko-KR" altLang="en-US">
                <a:ea typeface="+mn-lt"/>
                <a:cs typeface="+mn-lt"/>
              </a:rPr>
              <a:t> 사용하지 않는 </a:t>
            </a:r>
            <a:r>
              <a:rPr lang="en-US" altLang="ko-KR">
                <a:ea typeface="+mn-lt"/>
                <a:cs typeface="+mn-lt"/>
              </a:rPr>
              <a:t>direct I/O </a:t>
            </a:r>
            <a:r>
              <a:rPr lang="ko-KR" altLang="en-US">
                <a:ea typeface="+mn-lt"/>
                <a:cs typeface="+mn-lt"/>
              </a:rPr>
              <a:t>플래그 사용</a:t>
            </a:r>
            <a:r>
              <a:rPr lang="en-US" altLang="ko-KR">
                <a:ea typeface="+mn-lt"/>
                <a:cs typeface="+mn-lt"/>
              </a:rPr>
              <a:t>)</a:t>
            </a:r>
          </a:p>
          <a:p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  <a:buChar char="•"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  <a:buChar char="•"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  <a:buChar char="•"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347345" lvl="1" indent="0">
              <a:buNone/>
            </a:pPr>
            <a:endParaRPr lang="en-US">
              <a:solidFill>
                <a:srgbClr val="4472C4"/>
              </a:solidFill>
              <a:ea typeface="+mn-lt"/>
              <a:cs typeface="+mn-lt"/>
            </a:endParaRPr>
          </a:p>
          <a:p>
            <a:pPr marL="575945" lvl="1"/>
            <a:endParaRPr lang="en-US" altLang="ko-KR">
              <a:solidFill>
                <a:srgbClr val="4472C4"/>
              </a:solidFill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347345" lvl="1" indent="0">
              <a:buNone/>
            </a:pPr>
            <a:endParaRPr lang="ko-KR" altLang="en-US"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</a:pPr>
            <a:endParaRPr lang="ko-KR" altLang="en-US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endParaRPr lang="ko-KR" alt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 altLang="ko-KR">
              <a:ea typeface="+mn-lt"/>
              <a:cs typeface="+mn-lt"/>
            </a:endParaRPr>
          </a:p>
          <a:p>
            <a:pPr>
              <a:buFont typeface="Wingdings"/>
              <a:buChar char="§"/>
            </a:pPr>
            <a:endParaRPr lang="ko-KR" altLang="en-US">
              <a:ea typeface="+mn-lt"/>
              <a:cs typeface="+mn-l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FAAB7A-7E0F-4A07-ABCE-CEA8358E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단일 큐, 다중 큐 I/O 처리성능 비교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578B2-7394-4A6B-9B78-7F7B1871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0942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FC0A1-D8A9-4893-9A50-178756001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895" y="951822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다중 큐에는 평균 21MiB/</a:t>
            </a:r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s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, 단일 큐 에서는 0.7Mib/</a:t>
            </a:r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s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 결과를 보여줌 </a:t>
            </a:r>
          </a:p>
          <a:p>
            <a:pPr marL="0" indent="0">
              <a:buNone/>
            </a:pPr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  <a:buChar char="•"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  <a:buChar char="•"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  <a:buChar char="•"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347345" lvl="1" indent="0">
              <a:buNone/>
            </a:pPr>
            <a:endParaRPr lang="en-US">
              <a:solidFill>
                <a:srgbClr val="4472C4"/>
              </a:solidFill>
              <a:ea typeface="+mn-lt"/>
              <a:cs typeface="+mn-lt"/>
            </a:endParaRPr>
          </a:p>
          <a:p>
            <a:pPr marL="575945" lvl="1"/>
            <a:endParaRPr lang="en-US" altLang="ko-KR">
              <a:solidFill>
                <a:srgbClr val="4472C4"/>
              </a:solidFill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347345" lvl="1" indent="0">
              <a:buNone/>
            </a:pPr>
            <a:endParaRPr lang="ko-KR" altLang="en-US"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</a:pPr>
            <a:endParaRPr lang="ko-KR" altLang="en-US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endParaRPr lang="ko-KR" alt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 altLang="ko-KR">
              <a:ea typeface="+mn-lt"/>
              <a:cs typeface="+mn-lt"/>
            </a:endParaRPr>
          </a:p>
          <a:p>
            <a:pPr>
              <a:buFont typeface="Wingdings"/>
              <a:buChar char="§"/>
            </a:pPr>
            <a:endParaRPr lang="ko-KR" altLang="en-US">
              <a:ea typeface="+mn-lt"/>
              <a:cs typeface="+mn-l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FAAB7A-7E0F-4A07-ABCE-CEA8358E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단일 큐, 다중 큐 I/O 처리성능 비교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578B2-7394-4A6B-9B78-7F7B1871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56</a:t>
            </a:fld>
            <a:endParaRPr lang="ko-KR" altLang="en-US"/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id="{079E1FE9-DAA1-40D2-98F3-058C485E9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925" y="2512219"/>
            <a:ext cx="4951045" cy="3708154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0F30FC92-87A7-4062-9B83-F37F22751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23" y="2507762"/>
            <a:ext cx="4872891" cy="367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0610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FC0A1-D8A9-4893-9A50-178756001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895" y="873668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성능비교에 사용된 SSD 모델 성능비교 </a:t>
            </a:r>
          </a:p>
          <a:p>
            <a:pPr marL="575945" lvl="1"/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다중 큐 레이어 테스트: PM951(</a:t>
            </a:r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Samsung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) </a:t>
            </a:r>
          </a:p>
          <a:p>
            <a:pPr marL="575945" lvl="1"/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단일 큐 레이어 테스트: PM981A</a:t>
            </a:r>
            <a:r>
              <a:rPr lang="ko-KR">
                <a:solidFill>
                  <a:srgbClr val="3B3B3B"/>
                </a:solidFill>
                <a:ea typeface="+mn-lt"/>
                <a:cs typeface="+mn-lt"/>
              </a:rPr>
              <a:t>(</a:t>
            </a:r>
            <a:r>
              <a:rPr lang="ko-KR" err="1">
                <a:solidFill>
                  <a:srgbClr val="3B3B3B"/>
                </a:solidFill>
                <a:ea typeface="+mn-lt"/>
                <a:cs typeface="+mn-lt"/>
              </a:rPr>
              <a:t>Samsung</a:t>
            </a:r>
            <a:r>
              <a:rPr lang="ko-KR">
                <a:solidFill>
                  <a:srgbClr val="3B3B3B"/>
                </a:solidFill>
                <a:ea typeface="+mn-lt"/>
                <a:cs typeface="+mn-lt"/>
              </a:rPr>
              <a:t>)</a:t>
            </a:r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>
              <a:buFont typeface="Wingdings"/>
              <a:buChar char="§"/>
            </a:pPr>
            <a:r>
              <a:rPr lang="en-US" altLang="ko-KR" err="1">
                <a:ea typeface="+mn-lt"/>
                <a:cs typeface="+mn-lt"/>
              </a:rPr>
              <a:t>DataSheet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참고</a:t>
            </a:r>
            <a:r>
              <a:rPr lang="en-US" altLang="ko-KR">
                <a:ea typeface="+mn-lt"/>
                <a:cs typeface="+mn-lt"/>
              </a:rPr>
              <a:t>(좌: PM951, 우: PM981A)</a:t>
            </a:r>
          </a:p>
          <a:p>
            <a:pPr marL="0" indent="0">
              <a:buNone/>
            </a:pPr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  <a:buChar char="•"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  <a:buChar char="•"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  <a:buChar char="•"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347345" lvl="1" indent="0">
              <a:buNone/>
            </a:pPr>
            <a:endParaRPr lang="en-US">
              <a:solidFill>
                <a:srgbClr val="4472C4"/>
              </a:solidFill>
              <a:ea typeface="+mn-lt"/>
              <a:cs typeface="+mn-lt"/>
            </a:endParaRPr>
          </a:p>
          <a:p>
            <a:pPr marL="575945" lvl="1"/>
            <a:endParaRPr lang="en-US" altLang="ko-KR">
              <a:solidFill>
                <a:srgbClr val="4472C4"/>
              </a:solidFill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347345" lvl="1" indent="0">
              <a:buNone/>
            </a:pPr>
            <a:endParaRPr lang="ko-KR" altLang="en-US"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</a:pPr>
            <a:endParaRPr lang="ko-KR" altLang="en-US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endParaRPr lang="ko-KR" alt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 altLang="ko-KR">
              <a:ea typeface="+mn-lt"/>
              <a:cs typeface="+mn-lt"/>
            </a:endParaRPr>
          </a:p>
          <a:p>
            <a:pPr>
              <a:buFont typeface="Wingdings"/>
              <a:buChar char="§"/>
            </a:pPr>
            <a:endParaRPr lang="ko-KR" altLang="en-US">
              <a:ea typeface="+mn-lt"/>
              <a:cs typeface="+mn-l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FAAB7A-7E0F-4A07-ABCE-CEA8358E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SSD </a:t>
            </a:r>
            <a:r>
              <a:rPr lang="en-US" altLang="ko-KR" err="1"/>
              <a:t>성능비교</a:t>
            </a:r>
            <a:r>
              <a:rPr lang="en-US" altLang="ko-KR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578B2-7394-4A6B-9B78-7F7B1871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57</a:t>
            </a:fld>
            <a:endParaRPr lang="ko-KR" altLang="en-US"/>
          </a:p>
        </p:txBody>
      </p:sp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7644763-BBD3-4A92-8301-1292CF92D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477" y="3754070"/>
            <a:ext cx="3563815" cy="1850784"/>
          </a:xfrm>
          <a:prstGeom prst="rect">
            <a:avLst/>
          </a:prstGeom>
        </p:spPr>
      </p:pic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7B4A100D-20AA-412A-9F03-C12453218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3757498"/>
            <a:ext cx="3905737" cy="18048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207454-B11A-438C-BFB9-CD0A000C6A7D}"/>
              </a:ext>
            </a:extLst>
          </p:cNvPr>
          <p:cNvSpPr txBox="1"/>
          <p:nvPr/>
        </p:nvSpPr>
        <p:spPr>
          <a:xfrm>
            <a:off x="1305170" y="5662247"/>
            <a:ext cx="444304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sz="1200">
                <a:solidFill>
                  <a:schemeClr val="accent5"/>
                </a:solidFill>
                <a:ea typeface="+mn-lt"/>
                <a:cs typeface="+mn-lt"/>
                <a:hlinkClick r:id="rId4"/>
              </a:rPr>
              <a:t>http://borecraft.com/files/PM951dt.pdf</a:t>
            </a:r>
            <a:endParaRPr lang="ko-KR">
              <a:solidFill>
                <a:schemeClr val="accent5"/>
              </a:solidFill>
              <a:ea typeface="+mn-lt"/>
              <a:cs typeface="+mn-lt"/>
              <a:hlinkClick r:id="rId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F1DDCC-04F6-4A1E-B88E-CECB65021BBB}"/>
              </a:ext>
            </a:extLst>
          </p:cNvPr>
          <p:cNvSpPr txBox="1"/>
          <p:nvPr/>
        </p:nvSpPr>
        <p:spPr>
          <a:xfrm>
            <a:off x="5990735" y="5609736"/>
            <a:ext cx="414996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sz="1200">
                <a:solidFill>
                  <a:schemeClr val="accent5"/>
                </a:solidFill>
                <a:ea typeface="+mn-lt"/>
                <a:cs typeface="+mn-lt"/>
              </a:rPr>
              <a:t>https://www.compuram.biz/documents/datasheet/Samsung_</a:t>
            </a:r>
            <a:r>
              <a:rPr lang="en-US" altLang="ko-KR" sz="1200">
                <a:solidFill>
                  <a:schemeClr val="accent5"/>
                </a:solidFill>
                <a:ea typeface="+mn-lt"/>
                <a:cs typeface="+mn-lt"/>
              </a:rPr>
              <a:t>PM981ARev</a:t>
            </a:r>
            <a:r>
              <a:rPr lang="ko-KR" sz="1200">
                <a:solidFill>
                  <a:schemeClr val="accent5"/>
                </a:solidFill>
                <a:ea typeface="+mn-lt"/>
                <a:cs typeface="+mn-lt"/>
              </a:rPr>
              <a:t>_</a:t>
            </a:r>
            <a:r>
              <a:rPr lang="en-US" altLang="ko-KR" sz="1200">
                <a:solidFill>
                  <a:schemeClr val="accent5"/>
                </a:solidFill>
                <a:ea typeface="+mn-lt"/>
                <a:cs typeface="+mn-lt"/>
              </a:rPr>
              <a:t>1_11</a:t>
            </a:r>
            <a:r>
              <a:rPr lang="ko-KR" sz="1050">
                <a:solidFill>
                  <a:schemeClr val="accent5"/>
                </a:solidFill>
                <a:ea typeface="+mn-lt"/>
                <a:cs typeface="+mn-lt"/>
              </a:rPr>
              <a:t>.</a:t>
            </a:r>
            <a:r>
              <a:rPr lang="ko-KR" sz="1200">
                <a:solidFill>
                  <a:schemeClr val="accent5"/>
                </a:solidFill>
                <a:ea typeface="+mn-lt"/>
                <a:cs typeface="+mn-lt"/>
              </a:rPr>
              <a:t>pdf</a:t>
            </a:r>
            <a:endParaRPr lang="ko-KR" sz="1200">
              <a:solidFill>
                <a:schemeClr val="accent5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512F733-791A-4CA2-9F28-D48ED0719725}"/>
              </a:ext>
            </a:extLst>
          </p:cNvPr>
          <p:cNvSpPr/>
          <p:nvPr/>
        </p:nvSpPr>
        <p:spPr>
          <a:xfrm>
            <a:off x="3561670" y="4679441"/>
            <a:ext cx="1332732" cy="1947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ECBBD63-BA8B-4C06-B5D3-DF986B66D55E}"/>
              </a:ext>
            </a:extLst>
          </p:cNvPr>
          <p:cNvSpPr/>
          <p:nvPr/>
        </p:nvSpPr>
        <p:spPr>
          <a:xfrm>
            <a:off x="8329054" y="4493826"/>
            <a:ext cx="1528116" cy="2142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5857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FC0A1-D8A9-4893-9A50-178756001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895" y="951822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/>
              <a:buChar char="§"/>
            </a:pPr>
            <a:r>
              <a:rPr lang="ko-KR">
                <a:ea typeface="+mn-lt"/>
                <a:cs typeface="+mn-lt"/>
              </a:rPr>
              <a:t>단일 큐 테스트에 사용된 </a:t>
            </a:r>
            <a:r>
              <a:rPr lang="en-US">
                <a:ea typeface="+mn-lt"/>
                <a:cs typeface="+mn-lt"/>
              </a:rPr>
              <a:t>SSD</a:t>
            </a:r>
            <a:r>
              <a:rPr lang="ko-KR">
                <a:ea typeface="+mn-lt"/>
                <a:cs typeface="+mn-lt"/>
              </a:rPr>
              <a:t>의 읽기성능이 더 높음에도 속도가 </a:t>
            </a:r>
            <a:r>
              <a:rPr lang="ko-KR" altLang="en-US">
                <a:ea typeface="+mn-lt"/>
                <a:cs typeface="+mn-lt"/>
              </a:rPr>
              <a:t>느림</a:t>
            </a:r>
            <a:endParaRPr lang="ko-KR" altLang="en-US">
              <a:solidFill>
                <a:schemeClr val="accent5"/>
              </a:solidFill>
              <a:ea typeface="+mn-lt"/>
              <a:cs typeface="+mn-lt"/>
            </a:endParaRPr>
          </a:p>
          <a:p>
            <a:pPr>
              <a:buFont typeface="Wingdings"/>
              <a:buChar char="§"/>
            </a:pPr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direct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 </a:t>
            </a:r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I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/</a:t>
            </a:r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O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 요청 시 </a:t>
            </a:r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여러개의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 </a:t>
            </a:r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Core가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 하나의 </a:t>
            </a:r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Request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 </a:t>
            </a:r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queue에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 접근</a:t>
            </a:r>
          </a:p>
          <a:p>
            <a:pPr marL="575945" lvl="1"/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하나의 </a:t>
            </a:r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Core가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 하나의 </a:t>
            </a:r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I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/</a:t>
            </a:r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O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 요청을 처리할 때 까지 다른 코어가 기다리면서 지연 발생 </a:t>
            </a:r>
          </a:p>
          <a:p>
            <a:pPr marL="575945" lvl="1">
              <a:lnSpc>
                <a:spcPct val="100000"/>
              </a:lnSpc>
              <a:spcBef>
                <a:spcPts val="0"/>
              </a:spcBef>
            </a:pPr>
            <a:r>
              <a:rPr lang="en-US" altLang="ko-KR" sz="1800">
                <a:solidFill>
                  <a:schemeClr val="accent5"/>
                </a:solidFill>
                <a:ea typeface="+mn-lt"/>
                <a:cs typeface="+mn-lt"/>
              </a:rPr>
              <a:t>SYSTOR ’13 </a:t>
            </a:r>
            <a:r>
              <a:rPr lang="it-IT" altLang="ko-KR" sz="1800">
                <a:solidFill>
                  <a:schemeClr val="accent5"/>
                </a:solidFill>
                <a:ea typeface="+mn-lt"/>
                <a:cs typeface="+mn-lt"/>
              </a:rPr>
              <a:t>Linux Block IO: Introducing Multi-queue SSD Access on Multi-core Systems</a:t>
            </a:r>
            <a:endParaRPr lang="ko-KR" sz="1800">
              <a:solidFill>
                <a:schemeClr val="accent5"/>
              </a:solidFill>
              <a:ea typeface="+mn-lt"/>
              <a:cs typeface="+mn-lt"/>
            </a:endParaRPr>
          </a:p>
          <a:p>
            <a:pPr marL="575945" lvl="1">
              <a:lnSpc>
                <a:spcPct val="100000"/>
              </a:lnSpc>
              <a:spcBef>
                <a:spcPts val="0"/>
              </a:spcBef>
            </a:pPr>
            <a:endParaRPr lang="it-IT" altLang="ko-KR">
              <a:solidFill>
                <a:schemeClr val="accent5"/>
              </a:solidFill>
              <a:ea typeface="+mn-lt"/>
              <a:cs typeface="+mn-lt"/>
            </a:endParaRPr>
          </a:p>
          <a:p>
            <a:pPr marL="575945" lvl="1"/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>
              <a:buFont typeface="Wingdings"/>
              <a:buChar char="§"/>
            </a:pPr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endParaRPr lang="ko-KR">
              <a:solidFill>
                <a:srgbClr val="3B3B3B"/>
              </a:solidFill>
              <a:ea typeface="+mn-lt"/>
              <a:cs typeface="+mn-lt"/>
            </a:endParaRPr>
          </a:p>
          <a:p>
            <a:pPr>
              <a:buFont typeface="Wingdings"/>
              <a:buChar char="§"/>
            </a:pPr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  <a:buChar char="•"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  <a:buChar char="•"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  <a:buChar char="•"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347345" lvl="1" indent="0">
              <a:buNone/>
            </a:pPr>
            <a:endParaRPr lang="en-US">
              <a:solidFill>
                <a:srgbClr val="4472C4"/>
              </a:solidFill>
              <a:ea typeface="+mn-lt"/>
              <a:cs typeface="+mn-lt"/>
            </a:endParaRPr>
          </a:p>
          <a:p>
            <a:pPr marL="575945" lvl="1"/>
            <a:endParaRPr lang="en-US" altLang="ko-KR">
              <a:solidFill>
                <a:srgbClr val="4472C4"/>
              </a:solidFill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347345" lvl="1" indent="0">
              <a:buNone/>
            </a:pPr>
            <a:endParaRPr lang="ko-KR" altLang="en-US"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</a:pPr>
            <a:endParaRPr lang="ko-KR" altLang="en-US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endParaRPr lang="ko-KR" alt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 altLang="ko-KR">
              <a:ea typeface="+mn-lt"/>
              <a:cs typeface="+mn-lt"/>
            </a:endParaRPr>
          </a:p>
          <a:p>
            <a:pPr>
              <a:buFont typeface="Wingdings"/>
              <a:buChar char="§"/>
            </a:pPr>
            <a:endParaRPr lang="ko-KR" altLang="en-US">
              <a:ea typeface="+mn-lt"/>
              <a:cs typeface="+mn-l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FAAB7A-7E0F-4A07-ABCE-CEA8358E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원인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578B2-7394-4A6B-9B78-7F7B1871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58</a:t>
            </a:fld>
            <a:endParaRPr lang="ko-KR" altLang="en-US"/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id="{726F1594-AC6F-4FC9-B7BF-CB827486E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067" y="2927060"/>
            <a:ext cx="3944815" cy="31708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9E3155-EF14-47AB-A698-3561FCA96D38}"/>
              </a:ext>
            </a:extLst>
          </p:cNvPr>
          <p:cNvSpPr txBox="1"/>
          <p:nvPr/>
        </p:nvSpPr>
        <p:spPr>
          <a:xfrm>
            <a:off x="7681759" y="5953707"/>
            <a:ext cx="476542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90195" lvl="1"/>
            <a:r>
              <a:rPr lang="en-US" altLang="ko-KR" sz="1200">
                <a:solidFill>
                  <a:schemeClr val="accent5"/>
                </a:solidFill>
                <a:ea typeface="+mn-lt"/>
              </a:rPr>
              <a:t>SYSTOR ’13 </a:t>
            </a:r>
            <a:r>
              <a:rPr lang="it-IT" altLang="ko-KR" sz="1200">
                <a:solidFill>
                  <a:schemeClr val="accent5"/>
                </a:solidFill>
                <a:ea typeface="+mn-lt"/>
              </a:rPr>
              <a:t>Linux Block IO: Introducing Multi-queue SSD Access on Multi-core Systems</a:t>
            </a:r>
            <a:endParaRPr lang="ko-KR" sz="1200">
              <a:solidFill>
                <a:schemeClr val="accent5"/>
              </a:solidFill>
              <a:ea typeface="+mn-lt"/>
              <a:cs typeface="+mn-lt"/>
            </a:endParaRPr>
          </a:p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91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FC0A1-D8A9-4893-9A50-178756001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895" y="951822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/>
              <a:buChar char="§"/>
            </a:pP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단일 큐 </a:t>
            </a:r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block-layer에서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 CPU 가중치 제어를 통한 </a:t>
            </a:r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I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/</a:t>
            </a:r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O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 </a:t>
            </a:r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throttling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 여부 테스트</a:t>
            </a:r>
          </a:p>
          <a:p>
            <a:pPr>
              <a:buFont typeface="Wingdings"/>
              <a:buChar char="§"/>
            </a:pP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각 그룹별 가중치에 따른 CPU 사용률 조절</a:t>
            </a:r>
            <a:endParaRPr lang="ko-KR" altLang="en-US"/>
          </a:p>
          <a:p>
            <a:pPr>
              <a:buFont typeface="Wingdings"/>
              <a:buChar char="§"/>
            </a:pP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단일 큐 </a:t>
            </a:r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block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 </a:t>
            </a:r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layer에서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 사용가능한 스케줄러</a:t>
            </a:r>
          </a:p>
          <a:p>
            <a:pPr marL="575945" lvl="1"/>
            <a:r>
              <a:rPr lang="ko-KR" altLang="en-US" err="1">
                <a:solidFill>
                  <a:schemeClr val="accent5"/>
                </a:solidFill>
                <a:ea typeface="+mn-lt"/>
                <a:cs typeface="+mn-lt"/>
              </a:rPr>
              <a:t>cat</a:t>
            </a:r>
            <a:r>
              <a:rPr lang="ko-KR" altLang="en-US">
                <a:solidFill>
                  <a:schemeClr val="accent5"/>
                </a:solidFill>
                <a:ea typeface="+mn-lt"/>
                <a:cs typeface="+mn-lt"/>
              </a:rPr>
              <a:t> /</a:t>
            </a:r>
            <a:r>
              <a:rPr lang="ko-KR" altLang="en-US" err="1">
                <a:solidFill>
                  <a:schemeClr val="accent5"/>
                </a:solidFill>
                <a:ea typeface="+mn-lt"/>
                <a:cs typeface="+mn-lt"/>
              </a:rPr>
              <a:t>sys</a:t>
            </a:r>
            <a:r>
              <a:rPr lang="ko-KR" altLang="en-US">
                <a:solidFill>
                  <a:schemeClr val="accent5"/>
                </a:solidFill>
                <a:ea typeface="+mn-lt"/>
                <a:cs typeface="+mn-lt"/>
              </a:rPr>
              <a:t>/</a:t>
            </a:r>
            <a:r>
              <a:rPr lang="ko-KR" altLang="en-US" err="1">
                <a:solidFill>
                  <a:schemeClr val="accent5"/>
                </a:solidFill>
                <a:ea typeface="+mn-lt"/>
                <a:cs typeface="+mn-lt"/>
              </a:rPr>
              <a:t>block</a:t>
            </a:r>
            <a:r>
              <a:rPr lang="ko-KR" altLang="en-US">
                <a:solidFill>
                  <a:schemeClr val="accent5"/>
                </a:solidFill>
                <a:ea typeface="+mn-lt"/>
                <a:cs typeface="+mn-lt"/>
              </a:rPr>
              <a:t>/[장치 명]/</a:t>
            </a:r>
            <a:r>
              <a:rPr lang="ko-KR" altLang="en-US" err="1">
                <a:solidFill>
                  <a:schemeClr val="accent5"/>
                </a:solidFill>
                <a:ea typeface="+mn-lt"/>
                <a:cs typeface="+mn-lt"/>
              </a:rPr>
              <a:t>queue</a:t>
            </a:r>
            <a:r>
              <a:rPr lang="ko-KR" altLang="en-US">
                <a:solidFill>
                  <a:schemeClr val="accent5"/>
                </a:solidFill>
                <a:ea typeface="+mn-lt"/>
                <a:cs typeface="+mn-lt"/>
              </a:rPr>
              <a:t>/</a:t>
            </a:r>
            <a:r>
              <a:rPr lang="ko-KR" altLang="en-US" err="1">
                <a:solidFill>
                  <a:schemeClr val="accent5"/>
                </a:solidFill>
                <a:ea typeface="+mn-lt"/>
                <a:cs typeface="+mn-lt"/>
              </a:rPr>
              <a:t>scheduler</a:t>
            </a:r>
            <a:endParaRPr lang="ko-KR" altLang="en-US">
              <a:solidFill>
                <a:schemeClr val="accent5"/>
              </a:solidFill>
              <a:ea typeface="+mn-lt"/>
              <a:cs typeface="+mn-lt"/>
            </a:endParaRPr>
          </a:p>
          <a:p>
            <a:pPr marL="575945" lvl="1"/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Noop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 </a:t>
            </a:r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cfq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 </a:t>
            </a:r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deadline</a:t>
            </a:r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>
              <a:buFont typeface="Wingdings"/>
              <a:buChar char="§"/>
            </a:pP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테스트 환경(</a:t>
            </a:r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virtual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 </a:t>
            </a:r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box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)</a:t>
            </a:r>
          </a:p>
          <a:p>
            <a:pPr marL="575945" lvl="1"/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>
              <a:buFont typeface="Wingdings"/>
              <a:buChar char="§"/>
            </a:pPr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  <a:buChar char="•"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  <a:buChar char="•"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  <a:buChar char="•"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347345" lvl="1" indent="0">
              <a:buNone/>
            </a:pPr>
            <a:endParaRPr lang="en-US">
              <a:solidFill>
                <a:srgbClr val="4472C4"/>
              </a:solidFill>
              <a:ea typeface="+mn-lt"/>
              <a:cs typeface="+mn-lt"/>
            </a:endParaRPr>
          </a:p>
          <a:p>
            <a:pPr marL="575945" lvl="1"/>
            <a:endParaRPr lang="en-US" altLang="ko-KR">
              <a:solidFill>
                <a:srgbClr val="4472C4"/>
              </a:solidFill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347345" lvl="1" indent="0">
              <a:buNone/>
            </a:pPr>
            <a:endParaRPr lang="ko-KR" altLang="en-US"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</a:pPr>
            <a:endParaRPr lang="ko-KR" altLang="en-US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endParaRPr lang="ko-KR" alt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 altLang="ko-KR">
              <a:ea typeface="+mn-lt"/>
              <a:cs typeface="+mn-lt"/>
            </a:endParaRPr>
          </a:p>
          <a:p>
            <a:pPr>
              <a:buFont typeface="Wingdings"/>
              <a:buChar char="§"/>
            </a:pPr>
            <a:endParaRPr lang="ko-KR" altLang="en-US">
              <a:ea typeface="+mn-lt"/>
              <a:cs typeface="+mn-l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FAAB7A-7E0F-4A07-ABCE-CEA8358E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ea typeface="+mj-lt"/>
                <a:cs typeface="+mj-lt"/>
              </a:rPr>
              <a:t>cpu 서브시스템을 사용한 I/O throttling(1/3)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578B2-7394-4A6B-9B78-7F7B1871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59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385C04B-5976-49BA-9B7E-7A7CB995F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728876"/>
              </p:ext>
            </p:extLst>
          </p:nvPr>
        </p:nvGraphicFramePr>
        <p:xfrm>
          <a:off x="540151" y="4523771"/>
          <a:ext cx="8168639" cy="1502393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48190">
                  <a:extLst>
                    <a:ext uri="{9D8B030D-6E8A-4147-A177-3AD203B41FA5}">
                      <a16:colId xmlns:a16="http://schemas.microsoft.com/office/drawing/2014/main" val="2849331531"/>
                    </a:ext>
                  </a:extLst>
                </a:gridCol>
                <a:gridCol w="6620449">
                  <a:extLst>
                    <a:ext uri="{9D8B030D-6E8A-4147-A177-3AD203B41FA5}">
                      <a16:colId xmlns:a16="http://schemas.microsoft.com/office/drawing/2014/main" val="1096895723"/>
                    </a:ext>
                  </a:extLst>
                </a:gridCol>
              </a:tblGrid>
              <a:tr h="4051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800" b="0" u="none" strike="noStrike" noProof="0"/>
                        <a:t>AMD Ryzen 3500X</a:t>
                      </a:r>
                      <a:r>
                        <a:rPr lang="ko-KR" sz="1800" b="0" u="none" strike="noStrike" noProof="0"/>
                        <a:t> @ </a:t>
                      </a:r>
                      <a:r>
                        <a:rPr lang="en-US" altLang="ko-KR" sz="1800" b="0" u="none" strike="noStrike" noProof="0"/>
                        <a:t>3.6GHz</a:t>
                      </a:r>
                      <a:r>
                        <a:rPr lang="ko-KR" sz="1800" b="0" u="none" strike="noStrike" noProof="0"/>
                        <a:t>, </a:t>
                      </a:r>
                      <a:r>
                        <a:rPr lang="en-US" altLang="ko-KR" sz="1800" b="0" u="none" strike="noStrike" noProof="0"/>
                        <a:t>1</a:t>
                      </a:r>
                      <a:r>
                        <a:rPr lang="ko-KR" sz="1800" b="0" u="none" strike="noStrike" noProof="0"/>
                        <a:t>코어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54255"/>
                  </a:ext>
                </a:extLst>
              </a:tr>
              <a:tr h="3598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err="1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800" u="none" strike="noStrike" noProof="0"/>
                        <a:t>2 G</a:t>
                      </a:r>
                      <a:endParaRPr lang="ko-KR" altLang="en-US" sz="1800" u="none" strike="noStrike" noProof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842264"/>
                  </a:ext>
                </a:extLst>
              </a:tr>
              <a:tr h="3598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SATA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WD 1TB</a:t>
                      </a:r>
                      <a:r>
                        <a:rPr lang="ko-KR" altLang="en-US"/>
                        <a:t> </a:t>
                      </a:r>
                      <a:r>
                        <a:rPr lang="en-US" altLang="ko-KR"/>
                        <a:t>HDD BLUE</a:t>
                      </a:r>
                      <a:r>
                        <a:rPr lang="ko-KR"/>
                        <a:t> WD10SPZX</a:t>
                      </a:r>
                      <a:r>
                        <a:rPr lang="ko-KR" altLang="en-US"/>
                        <a:t> </a:t>
                      </a:r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898804"/>
                  </a:ext>
                </a:extLst>
              </a:tr>
              <a:tr h="3598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err="1"/>
                        <a:t>Ubunbtu</a:t>
                      </a:r>
                      <a:r>
                        <a:rPr lang="ko-KR" altLang="en-US"/>
                        <a:t> 16.04, </a:t>
                      </a:r>
                      <a:r>
                        <a:rPr lang="ko-KR" altLang="en-US" err="1"/>
                        <a:t>Linux</a:t>
                      </a:r>
                      <a:r>
                        <a:rPr lang="ko-KR" altLang="en-US"/>
                        <a:t> </a:t>
                      </a:r>
                      <a:r>
                        <a:rPr lang="ko-KR" altLang="en-US" err="1"/>
                        <a:t>Kernel</a:t>
                      </a:r>
                      <a:r>
                        <a:rPr lang="ko-KR" altLang="en-US"/>
                        <a:t> 4.12.0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2563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3955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FAAB7A-7E0F-4A07-ABCE-CEA8358E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/>
              <a:t>cgroup</a:t>
            </a:r>
            <a:r>
              <a:rPr lang="ko-KR" altLang="en-US"/>
              <a:t> 생성(2/2)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FC0A1-D8A9-4893-9A50-178756001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확인</a:t>
            </a:r>
          </a:p>
          <a:p>
            <a:pPr marL="575945" lvl="1">
              <a:buFont typeface="Arial,Sans-Serif" panose="05000000000000000000" pitchFamily="2" charset="2"/>
              <a:buChar char="•"/>
            </a:pPr>
            <a:endParaRPr lang="ko-KR" altLang="en-US"/>
          </a:p>
          <a:p>
            <a:pPr marL="575945" lvl="1"/>
            <a:endParaRPr lang="en-US" altLang="ko-KR"/>
          </a:p>
          <a:p>
            <a:pPr marL="575945" lvl="1"/>
            <a:endParaRPr lang="en-US" altLang="ko-KR"/>
          </a:p>
          <a:p>
            <a:pPr marL="575945" lvl="1"/>
            <a:endParaRPr lang="ko-KR" altLang="en-US"/>
          </a:p>
          <a:p>
            <a:endParaRPr lang="ko-KR" altLang="en-US"/>
          </a:p>
          <a:p>
            <a:pPr marL="0" indent="0">
              <a:buNone/>
            </a:pPr>
            <a:endParaRPr lang="en-US" altLang="ko-KR">
              <a:ea typeface="+mn-lt"/>
              <a:cs typeface="+mn-lt"/>
            </a:endParaRPr>
          </a:p>
          <a:p>
            <a:pPr>
              <a:buFont typeface="Wingdings"/>
              <a:buChar char="§"/>
            </a:pPr>
            <a:endParaRPr lang="ko-KR">
              <a:ea typeface="+mn-lt"/>
              <a:cs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578B2-7394-4A6B-9B78-7F7B1871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7" name="오른쪽 대괄호 6">
            <a:extLst>
              <a:ext uri="{FF2B5EF4-FFF2-40B4-BE49-F238E27FC236}">
                <a16:creationId xmlns:a16="http://schemas.microsoft.com/office/drawing/2014/main" id="{994698B2-FB87-45AB-A8D4-5F98583F12EA}"/>
              </a:ext>
            </a:extLst>
          </p:cNvPr>
          <p:cNvSpPr/>
          <p:nvPr/>
        </p:nvSpPr>
        <p:spPr>
          <a:xfrm>
            <a:off x="8990193" y="3606800"/>
            <a:ext cx="273536" cy="2129690"/>
          </a:xfrm>
          <a:prstGeom prst="rightBracke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26D129-3565-4522-9741-959DE8061CA6}"/>
              </a:ext>
            </a:extLst>
          </p:cNvPr>
          <p:cNvSpPr txBox="1"/>
          <p:nvPr/>
        </p:nvSpPr>
        <p:spPr>
          <a:xfrm>
            <a:off x="4887688" y="5846929"/>
            <a:ext cx="53222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/>
              <a:t>생성된 메모리 관련 서브시스템 파일 </a:t>
            </a:r>
          </a:p>
        </p:txBody>
      </p:sp>
      <p:sp>
        <p:nvSpPr>
          <p:cNvPr id="9" name="화살표: U자형 8">
            <a:extLst>
              <a:ext uri="{FF2B5EF4-FFF2-40B4-BE49-F238E27FC236}">
                <a16:creationId xmlns:a16="http://schemas.microsoft.com/office/drawing/2014/main" id="{64211ED4-FE6F-4BB0-9D1B-BA27AEF69881}"/>
              </a:ext>
            </a:extLst>
          </p:cNvPr>
          <p:cNvSpPr/>
          <p:nvPr/>
        </p:nvSpPr>
        <p:spPr>
          <a:xfrm rot="5400000">
            <a:off x="8938210" y="4681817"/>
            <a:ext cx="1942497" cy="1191844"/>
          </a:xfrm>
          <a:prstGeom prst="uturnArrow">
            <a:avLst>
              <a:gd name="adj1" fmla="val 7900"/>
              <a:gd name="adj2" fmla="val 13300"/>
              <a:gd name="adj3" fmla="val 29500"/>
              <a:gd name="adj4" fmla="val 550"/>
              <a:gd name="adj5" fmla="val 705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91A56664-534B-42CF-B659-782A97DE9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939" y="1928149"/>
            <a:ext cx="7745045" cy="3802777"/>
          </a:xfrm>
          <a:prstGeom prst="rect">
            <a:avLst/>
          </a:prstGeom>
        </p:spPr>
      </p:pic>
      <p:pic>
        <p:nvPicPr>
          <p:cNvPr id="11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3372113B-F5AE-43F5-8E86-94CF741624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6" b="84100"/>
          <a:stretch/>
        </p:blipFill>
        <p:spPr>
          <a:xfrm>
            <a:off x="1187940" y="1555998"/>
            <a:ext cx="7741691" cy="37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363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FC0A1-D8A9-4893-9A50-178756001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895" y="951822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/>
              <a:buChar char="§"/>
            </a:pP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cpu, cpuset 서브시스템 마운트 </a:t>
            </a:r>
          </a:p>
          <a:p>
            <a:pPr marL="575945" lvl="1">
              <a:buFont typeface="Arial"/>
              <a:buChar char="•"/>
            </a:pPr>
            <a:r>
              <a:rPr lang="ko-KR">
                <a:solidFill>
                  <a:schemeClr val="accent5"/>
                </a:solidFill>
                <a:ea typeface="+mn-lt"/>
                <a:cs typeface="+mn-lt"/>
              </a:rPr>
              <a:t>mount –t cgroup –o cpu, cpuset, cpuacct root_group /cgroup_tmp </a:t>
            </a:r>
          </a:p>
          <a:p>
            <a:pPr>
              <a:buFont typeface="Wingdings"/>
              <a:buChar char="§"/>
            </a:pP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비교를 위한 하위그룹 생성 </a:t>
            </a:r>
          </a:p>
          <a:p>
            <a:pPr marL="575945" lvl="1">
              <a:buFont typeface="Arial"/>
              <a:buChar char="•"/>
            </a:pPr>
            <a:r>
              <a:rPr lang="en-US">
                <a:solidFill>
                  <a:schemeClr val="accent5"/>
                </a:solidFill>
                <a:ea typeface="+mn-lt"/>
                <a:cs typeface="+mn-lt"/>
              </a:rPr>
              <a:t>mkdir /cgroup_tmp/GroupA</a:t>
            </a:r>
          </a:p>
          <a:p>
            <a:pPr marL="575945" lvl="1">
              <a:buFont typeface="Arial"/>
              <a:buChar char="•"/>
            </a:pPr>
            <a:r>
              <a:rPr lang="en-US">
                <a:solidFill>
                  <a:schemeClr val="accent5"/>
                </a:solidFill>
                <a:ea typeface="+mn-lt"/>
                <a:cs typeface="+mn-lt"/>
              </a:rPr>
              <a:t>mkdir /cgroup_tmp/GroupB</a:t>
            </a:r>
            <a:endParaRPr lang="en-US">
              <a:solidFill>
                <a:schemeClr val="accent5"/>
              </a:solidFill>
            </a:endParaRPr>
          </a:p>
          <a:p>
            <a:pPr>
              <a:buFont typeface="Wingdings"/>
              <a:buChar char="§"/>
            </a:pPr>
            <a:r>
              <a:rPr lang="en-US">
                <a:solidFill>
                  <a:srgbClr val="3B3B3B"/>
                </a:solidFill>
                <a:ea typeface="+mn-lt"/>
                <a:cs typeface="+mn-lt"/>
              </a:rPr>
              <a:t>GroupA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의</a:t>
            </a:r>
            <a:r>
              <a:rPr lang="en-US">
                <a:solidFill>
                  <a:srgbClr val="3B3B3B"/>
                </a:solidFill>
                <a:ea typeface="+mn-lt"/>
                <a:cs typeface="+mn-lt"/>
              </a:rPr>
              <a:t> cpu 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사용률</a:t>
            </a:r>
            <a:r>
              <a:rPr lang="en-US">
                <a:solidFill>
                  <a:srgbClr val="3B3B3B"/>
                </a:solidFill>
                <a:ea typeface="+mn-lt"/>
                <a:cs typeface="+mn-lt"/>
              </a:rPr>
              <a:t> 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가중치= 1024, GroupB= 256(A:B=4:1)</a:t>
            </a: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echo 1024 &gt; /cgroup_tmp/GroupA</a:t>
            </a:r>
          </a:p>
          <a:p>
            <a:pPr marL="575945" lvl="1"/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echo 256 &gt; /cgroup_tmp/GroupB</a:t>
            </a:r>
          </a:p>
          <a:p>
            <a:pPr marL="575945" lvl="1"/>
            <a:endParaRPr lang="en-US" altLang="ko-KR">
              <a:solidFill>
                <a:srgbClr val="4472C4"/>
              </a:solidFill>
              <a:ea typeface="+mn-lt"/>
              <a:cs typeface="+mn-lt"/>
            </a:endParaRPr>
          </a:p>
          <a:p>
            <a:pPr marL="575945" lvl="1"/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>
              <a:buFont typeface="Wingdings"/>
              <a:buChar char="§"/>
            </a:pPr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  <a:buChar char="•"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  <a:buChar char="•"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  <a:buChar char="•"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347345" lvl="1" indent="0">
              <a:buNone/>
            </a:pPr>
            <a:endParaRPr lang="en-US">
              <a:solidFill>
                <a:srgbClr val="4472C4"/>
              </a:solidFill>
              <a:ea typeface="+mn-lt"/>
              <a:cs typeface="+mn-lt"/>
            </a:endParaRPr>
          </a:p>
          <a:p>
            <a:pPr marL="575945" lvl="1"/>
            <a:endParaRPr lang="en-US" altLang="ko-KR">
              <a:solidFill>
                <a:srgbClr val="4472C4"/>
              </a:solidFill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347345" lvl="1" indent="0">
              <a:buNone/>
            </a:pPr>
            <a:endParaRPr lang="ko-KR" altLang="en-US"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</a:pPr>
            <a:endParaRPr lang="ko-KR" altLang="en-US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endParaRPr lang="ko-KR" alt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 altLang="ko-KR">
              <a:ea typeface="+mn-lt"/>
              <a:cs typeface="+mn-lt"/>
            </a:endParaRPr>
          </a:p>
          <a:p>
            <a:pPr>
              <a:buFont typeface="Wingdings"/>
              <a:buChar char="§"/>
            </a:pPr>
            <a:endParaRPr lang="ko-KR" altLang="en-US">
              <a:ea typeface="+mn-lt"/>
              <a:cs typeface="+mn-l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FAAB7A-7E0F-4A07-ABCE-CEA8358E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cpu 서브시스템을 사용한 I/O throttling(2/3)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578B2-7394-4A6B-9B78-7F7B1871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0737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FC0A1-D8A9-4893-9A50-178756001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895" y="951822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/>
              <a:buChar char="§"/>
            </a:pP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테스트파일 생성 </a:t>
            </a:r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GroupA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, </a:t>
            </a:r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GroupB</a:t>
            </a:r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r>
              <a:rPr lang="ko-KR" altLang="en-US" err="1">
                <a:solidFill>
                  <a:schemeClr val="accent1"/>
                </a:solidFill>
                <a:ea typeface="+mn-lt"/>
                <a:cs typeface="+mn-lt"/>
              </a:rPr>
              <a:t>dd</a:t>
            </a:r>
            <a:r>
              <a:rPr lang="ko-KR" altLang="en-US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ko-KR" altLang="en-US" err="1">
                <a:solidFill>
                  <a:schemeClr val="accent1"/>
                </a:solidFill>
                <a:ea typeface="+mn-lt"/>
                <a:cs typeface="+mn-lt"/>
              </a:rPr>
              <a:t>if</a:t>
            </a:r>
            <a:r>
              <a:rPr lang="ko-KR" altLang="en-US">
                <a:solidFill>
                  <a:schemeClr val="accent1"/>
                </a:solidFill>
                <a:ea typeface="+mn-lt"/>
                <a:cs typeface="+mn-lt"/>
              </a:rPr>
              <a:t>=/</a:t>
            </a:r>
            <a:r>
              <a:rPr lang="ko-KR" altLang="en-US" err="1">
                <a:solidFill>
                  <a:schemeClr val="accent1"/>
                </a:solidFill>
                <a:ea typeface="+mn-lt"/>
                <a:cs typeface="+mn-lt"/>
              </a:rPr>
              <a:t>dev</a:t>
            </a:r>
            <a:r>
              <a:rPr lang="ko-KR" altLang="en-US">
                <a:solidFill>
                  <a:schemeClr val="accent1"/>
                </a:solidFill>
                <a:ea typeface="+mn-lt"/>
                <a:cs typeface="+mn-lt"/>
              </a:rPr>
              <a:t>/</a:t>
            </a:r>
            <a:r>
              <a:rPr lang="ko-KR" altLang="en-US" err="1">
                <a:solidFill>
                  <a:schemeClr val="accent1"/>
                </a:solidFill>
                <a:ea typeface="+mn-lt"/>
                <a:cs typeface="+mn-lt"/>
              </a:rPr>
              <a:t>zero</a:t>
            </a:r>
            <a:r>
              <a:rPr lang="ko-KR" altLang="en-US">
                <a:solidFill>
                  <a:schemeClr val="accent1"/>
                </a:solidFill>
                <a:ea typeface="+mn-lt"/>
                <a:cs typeface="+mn-lt"/>
              </a:rPr>
              <a:t> of=/</a:t>
            </a:r>
            <a:r>
              <a:rPr lang="ko-KR" altLang="en-US" err="1">
                <a:solidFill>
                  <a:schemeClr val="accent1"/>
                </a:solidFill>
                <a:ea typeface="+mn-lt"/>
                <a:cs typeface="+mn-lt"/>
              </a:rPr>
              <a:t>mnt</a:t>
            </a:r>
            <a:r>
              <a:rPr lang="ko-KR" altLang="en-US">
                <a:solidFill>
                  <a:schemeClr val="accent1"/>
                </a:solidFill>
                <a:ea typeface="+mn-lt"/>
                <a:cs typeface="+mn-lt"/>
              </a:rPr>
              <a:t>/GroupB.dat </a:t>
            </a:r>
            <a:r>
              <a:rPr lang="ko-KR" altLang="en-US" err="1">
                <a:solidFill>
                  <a:schemeClr val="accent1"/>
                </a:solidFill>
                <a:ea typeface="+mn-lt"/>
                <a:cs typeface="+mn-lt"/>
              </a:rPr>
              <a:t>bs</a:t>
            </a:r>
            <a:r>
              <a:rPr lang="ko-KR" altLang="en-US">
                <a:solidFill>
                  <a:schemeClr val="accent1"/>
                </a:solidFill>
                <a:ea typeface="+mn-lt"/>
                <a:cs typeface="+mn-lt"/>
              </a:rPr>
              <a:t>=1K </a:t>
            </a:r>
            <a:r>
              <a:rPr lang="ko-KR" altLang="en-US" err="1">
                <a:solidFill>
                  <a:schemeClr val="accent1"/>
                </a:solidFill>
                <a:ea typeface="+mn-lt"/>
                <a:cs typeface="+mn-lt"/>
              </a:rPr>
              <a:t>count</a:t>
            </a:r>
            <a:r>
              <a:rPr lang="ko-KR" altLang="en-US">
                <a:solidFill>
                  <a:schemeClr val="accent1"/>
                </a:solidFill>
                <a:ea typeface="+mn-lt"/>
                <a:cs typeface="+mn-lt"/>
              </a:rPr>
              <a:t>=100</a:t>
            </a:r>
          </a:p>
          <a:p>
            <a:pPr marL="575945" lvl="1"/>
            <a:r>
              <a:rPr lang="ko-KR" err="1">
                <a:solidFill>
                  <a:schemeClr val="accent1"/>
                </a:solidFill>
                <a:ea typeface="+mn-lt"/>
                <a:cs typeface="+mn-lt"/>
              </a:rPr>
              <a:t>dd</a:t>
            </a:r>
            <a:r>
              <a:rPr lang="ko-KR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ko-KR" err="1">
                <a:solidFill>
                  <a:schemeClr val="accent1"/>
                </a:solidFill>
                <a:ea typeface="+mn-lt"/>
                <a:cs typeface="+mn-lt"/>
              </a:rPr>
              <a:t>if</a:t>
            </a:r>
            <a:r>
              <a:rPr lang="ko-KR">
                <a:solidFill>
                  <a:schemeClr val="accent1"/>
                </a:solidFill>
                <a:ea typeface="+mn-lt"/>
                <a:cs typeface="+mn-lt"/>
              </a:rPr>
              <a:t>=/</a:t>
            </a:r>
            <a:r>
              <a:rPr lang="ko-KR" err="1">
                <a:solidFill>
                  <a:schemeClr val="accent1"/>
                </a:solidFill>
                <a:ea typeface="+mn-lt"/>
                <a:cs typeface="+mn-lt"/>
              </a:rPr>
              <a:t>dev</a:t>
            </a:r>
            <a:r>
              <a:rPr lang="ko-KR">
                <a:solidFill>
                  <a:schemeClr val="accent1"/>
                </a:solidFill>
                <a:ea typeface="+mn-lt"/>
                <a:cs typeface="+mn-lt"/>
              </a:rPr>
              <a:t>/</a:t>
            </a:r>
            <a:r>
              <a:rPr lang="ko-KR" err="1">
                <a:solidFill>
                  <a:schemeClr val="accent1"/>
                </a:solidFill>
                <a:ea typeface="+mn-lt"/>
                <a:cs typeface="+mn-lt"/>
              </a:rPr>
              <a:t>zero</a:t>
            </a:r>
            <a:r>
              <a:rPr lang="ko-KR">
                <a:solidFill>
                  <a:schemeClr val="accent1"/>
                </a:solidFill>
                <a:ea typeface="+mn-lt"/>
                <a:cs typeface="+mn-lt"/>
              </a:rPr>
              <a:t> of=/</a:t>
            </a:r>
            <a:r>
              <a:rPr lang="ko-KR" err="1">
                <a:solidFill>
                  <a:schemeClr val="accent1"/>
                </a:solidFill>
                <a:ea typeface="+mn-lt"/>
                <a:cs typeface="+mn-lt"/>
              </a:rPr>
              <a:t>mnt</a:t>
            </a:r>
            <a:r>
              <a:rPr lang="ko-KR">
                <a:solidFill>
                  <a:schemeClr val="accent1"/>
                </a:solidFill>
                <a:ea typeface="+mn-lt"/>
                <a:cs typeface="+mn-lt"/>
              </a:rPr>
              <a:t>/</a:t>
            </a:r>
            <a:r>
              <a:rPr lang="en-US" altLang="ko-KR" err="1">
                <a:solidFill>
                  <a:schemeClr val="accent1"/>
                </a:solidFill>
                <a:ea typeface="+mn-lt"/>
                <a:cs typeface="+mn-lt"/>
              </a:rPr>
              <a:t>GroupA</a:t>
            </a:r>
            <a:r>
              <a:rPr lang="ko-KR">
                <a:solidFill>
                  <a:schemeClr val="accent1"/>
                </a:solidFill>
                <a:ea typeface="+mn-lt"/>
                <a:cs typeface="+mn-lt"/>
              </a:rPr>
              <a:t>.</a:t>
            </a:r>
            <a:r>
              <a:rPr lang="ko-KR" err="1">
                <a:solidFill>
                  <a:schemeClr val="accent1"/>
                </a:solidFill>
                <a:ea typeface="+mn-lt"/>
                <a:cs typeface="+mn-lt"/>
              </a:rPr>
              <a:t>dat</a:t>
            </a:r>
            <a:r>
              <a:rPr lang="ko-KR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ko-KR" err="1">
                <a:solidFill>
                  <a:schemeClr val="accent1"/>
                </a:solidFill>
                <a:ea typeface="+mn-lt"/>
                <a:cs typeface="+mn-lt"/>
              </a:rPr>
              <a:t>bs</a:t>
            </a:r>
            <a:r>
              <a:rPr lang="ko-KR">
                <a:solidFill>
                  <a:schemeClr val="accent1"/>
                </a:solidFill>
                <a:ea typeface="+mn-lt"/>
                <a:cs typeface="+mn-lt"/>
              </a:rPr>
              <a:t>=</a:t>
            </a:r>
            <a:r>
              <a:rPr lang="en-US" altLang="ko-KR">
                <a:solidFill>
                  <a:schemeClr val="accent1"/>
                </a:solidFill>
                <a:ea typeface="+mn-lt"/>
                <a:cs typeface="+mn-lt"/>
              </a:rPr>
              <a:t>1K</a:t>
            </a:r>
            <a:r>
              <a:rPr lang="ko-KR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ko-KR" err="1">
                <a:solidFill>
                  <a:schemeClr val="accent1"/>
                </a:solidFill>
                <a:ea typeface="+mn-lt"/>
                <a:cs typeface="+mn-lt"/>
              </a:rPr>
              <a:t>count</a:t>
            </a:r>
            <a:r>
              <a:rPr lang="ko-KR">
                <a:solidFill>
                  <a:schemeClr val="accent1"/>
                </a:solidFill>
                <a:ea typeface="+mn-lt"/>
                <a:cs typeface="+mn-lt"/>
              </a:rPr>
              <a:t>=</a:t>
            </a:r>
            <a:r>
              <a:rPr lang="en-US" altLang="ko-KR">
                <a:solidFill>
                  <a:schemeClr val="accent1"/>
                </a:solidFill>
                <a:ea typeface="+mn-lt"/>
                <a:cs typeface="+mn-lt"/>
              </a:rPr>
              <a:t>100</a:t>
            </a:r>
          </a:p>
          <a:p>
            <a:pPr marL="575945" lvl="1"/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100kb ~ </a:t>
            </a:r>
            <a:r>
              <a:rPr lang="en-US">
                <a:solidFill>
                  <a:srgbClr val="3B3B3B"/>
                </a:solidFill>
                <a:ea typeface="+mn-lt"/>
                <a:cs typeface="+mn-lt"/>
              </a:rPr>
              <a:t>900kib, 1mb ~ 9mb, 10mb ~ 90mb, 100mb ~ 900mb, 1G ~ 5G 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단위로 시행 </a:t>
            </a: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각 </a:t>
            </a:r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단위별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 5회씩 측정 후 평균값 계산</a:t>
            </a:r>
          </a:p>
          <a:p>
            <a:pPr marL="575945" lvl="1"/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측정 전 캐시 초기화</a:t>
            </a:r>
          </a:p>
          <a:p>
            <a:pPr marL="575945" lvl="1"/>
            <a:r>
              <a:rPr lang="ko-KR" altLang="en-US">
                <a:solidFill>
                  <a:schemeClr val="accent5"/>
                </a:solidFill>
                <a:ea typeface="+mn-lt"/>
                <a:cs typeface="+mn-lt"/>
              </a:rPr>
              <a:t>/</a:t>
            </a:r>
            <a:r>
              <a:rPr lang="ko-KR" altLang="en-US" err="1">
                <a:solidFill>
                  <a:schemeClr val="accent5"/>
                </a:solidFill>
                <a:ea typeface="+mn-lt"/>
                <a:cs typeface="+mn-lt"/>
              </a:rPr>
              <a:t>bin</a:t>
            </a:r>
            <a:r>
              <a:rPr lang="ko-KR" altLang="en-US">
                <a:solidFill>
                  <a:schemeClr val="accent5"/>
                </a:solidFill>
                <a:ea typeface="+mn-lt"/>
                <a:cs typeface="+mn-lt"/>
              </a:rPr>
              <a:t>/</a:t>
            </a:r>
            <a:r>
              <a:rPr lang="ko-KR" altLang="en-US" err="1">
                <a:solidFill>
                  <a:schemeClr val="accent5"/>
                </a:solidFill>
                <a:ea typeface="+mn-lt"/>
                <a:cs typeface="+mn-lt"/>
              </a:rPr>
              <a:t>echo</a:t>
            </a:r>
            <a:r>
              <a:rPr lang="ko-KR" altLang="en-US">
                <a:solidFill>
                  <a:schemeClr val="accent5"/>
                </a:solidFill>
                <a:ea typeface="+mn-lt"/>
                <a:cs typeface="+mn-lt"/>
              </a:rPr>
              <a:t> 0 &gt;/</a:t>
            </a:r>
            <a:r>
              <a:rPr lang="ko-KR" altLang="en-US" err="1">
                <a:solidFill>
                  <a:schemeClr val="accent5"/>
                </a:solidFill>
                <a:ea typeface="+mn-lt"/>
                <a:cs typeface="+mn-lt"/>
              </a:rPr>
              <a:t>cgroup_tmp</a:t>
            </a:r>
            <a:r>
              <a:rPr lang="ko-KR" altLang="en-US">
                <a:solidFill>
                  <a:schemeClr val="accent5"/>
                </a:solidFill>
                <a:ea typeface="+mn-lt"/>
                <a:cs typeface="+mn-lt"/>
              </a:rPr>
              <a:t>/</a:t>
            </a:r>
            <a:r>
              <a:rPr lang="ko-KR" altLang="en-US" err="1">
                <a:solidFill>
                  <a:schemeClr val="accent5"/>
                </a:solidFill>
                <a:ea typeface="+mn-lt"/>
                <a:cs typeface="+mn-lt"/>
              </a:rPr>
              <a:t>GroupA</a:t>
            </a:r>
            <a:r>
              <a:rPr lang="ko-KR" altLang="en-US">
                <a:solidFill>
                  <a:schemeClr val="accent5"/>
                </a:solidFill>
                <a:ea typeface="+mn-lt"/>
                <a:cs typeface="+mn-lt"/>
              </a:rPr>
              <a:t>/</a:t>
            </a:r>
            <a:r>
              <a:rPr lang="ko-KR" altLang="en-US" err="1">
                <a:solidFill>
                  <a:schemeClr val="accent5"/>
                </a:solidFill>
                <a:ea typeface="+mn-lt"/>
                <a:cs typeface="+mn-lt"/>
              </a:rPr>
              <a:t>cpuset.mems</a:t>
            </a:r>
          </a:p>
          <a:p>
            <a:pPr marL="575945" lvl="1"/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Noop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, CFQ, </a:t>
            </a:r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Deadline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 스케줄러별로 각각 테스트 </a:t>
            </a:r>
          </a:p>
          <a:p>
            <a:pPr marL="575945" lvl="1"/>
            <a:r>
              <a:rPr lang="ko-KR" altLang="en-US">
                <a:solidFill>
                  <a:schemeClr val="accent5"/>
                </a:solidFill>
                <a:ea typeface="+mn-lt"/>
                <a:cs typeface="+mn-lt"/>
              </a:rPr>
              <a:t>./blkio_test.sh /</a:t>
            </a:r>
            <a:r>
              <a:rPr lang="ko-KR" altLang="en-US" err="1">
                <a:solidFill>
                  <a:schemeClr val="accent5"/>
                </a:solidFill>
                <a:ea typeface="+mn-lt"/>
                <a:cs typeface="+mn-lt"/>
              </a:rPr>
              <a:t>cgroup_tmp</a:t>
            </a:r>
            <a:r>
              <a:rPr lang="ko-KR" altLang="en-US">
                <a:solidFill>
                  <a:schemeClr val="accent5"/>
                </a:solidFill>
                <a:ea typeface="+mn-lt"/>
                <a:cs typeface="+mn-lt"/>
              </a:rPr>
              <a:t>/</a:t>
            </a:r>
            <a:r>
              <a:rPr lang="ko-KR" altLang="en-US" err="1">
                <a:solidFill>
                  <a:schemeClr val="accent5"/>
                </a:solidFill>
                <a:ea typeface="+mn-lt"/>
                <a:cs typeface="+mn-lt"/>
              </a:rPr>
              <a:t>GroupB</a:t>
            </a:r>
            <a:r>
              <a:rPr lang="ko-KR" altLang="en-US">
                <a:solidFill>
                  <a:schemeClr val="accent5"/>
                </a:solidFill>
                <a:ea typeface="+mn-lt"/>
                <a:cs typeface="+mn-lt"/>
              </a:rPr>
              <a:t> /</a:t>
            </a:r>
            <a:r>
              <a:rPr lang="ko-KR" altLang="en-US" err="1">
                <a:solidFill>
                  <a:schemeClr val="accent5"/>
                </a:solidFill>
                <a:ea typeface="+mn-lt"/>
                <a:cs typeface="+mn-lt"/>
              </a:rPr>
              <a:t>cgroup_tmp</a:t>
            </a:r>
            <a:r>
              <a:rPr lang="ko-KR" altLang="en-US">
                <a:solidFill>
                  <a:schemeClr val="accent5"/>
                </a:solidFill>
                <a:ea typeface="+mn-lt"/>
                <a:cs typeface="+mn-lt"/>
              </a:rPr>
              <a:t>/</a:t>
            </a:r>
            <a:r>
              <a:rPr lang="ko-KR" altLang="en-US" err="1">
                <a:solidFill>
                  <a:schemeClr val="accent5"/>
                </a:solidFill>
                <a:ea typeface="+mn-lt"/>
                <a:cs typeface="+mn-lt"/>
              </a:rPr>
              <a:t>GroupA</a:t>
            </a:r>
            <a:endParaRPr lang="ko-KR" altLang="en-US">
              <a:solidFill>
                <a:schemeClr val="accent5"/>
              </a:solidFill>
              <a:ea typeface="+mn-lt"/>
              <a:cs typeface="+mn-lt"/>
            </a:endParaRPr>
          </a:p>
          <a:p>
            <a:pPr marL="575945" lvl="1"/>
            <a:endParaRPr lang="en-US" altLang="ko-KR">
              <a:solidFill>
                <a:srgbClr val="4472C4"/>
              </a:solidFill>
              <a:ea typeface="+mn-lt"/>
              <a:cs typeface="+mn-lt"/>
            </a:endParaRPr>
          </a:p>
          <a:p>
            <a:pPr marL="575945" lvl="1"/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>
              <a:buFont typeface="Wingdings"/>
              <a:buChar char="§"/>
            </a:pPr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  <a:buChar char="•"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  <a:buChar char="•"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  <a:buChar char="•"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347345" lvl="1" indent="0">
              <a:buNone/>
            </a:pPr>
            <a:endParaRPr lang="en-US">
              <a:solidFill>
                <a:srgbClr val="4472C4"/>
              </a:solidFill>
              <a:ea typeface="+mn-lt"/>
              <a:cs typeface="+mn-lt"/>
            </a:endParaRPr>
          </a:p>
          <a:p>
            <a:pPr marL="575945" lvl="1"/>
            <a:endParaRPr lang="en-US" altLang="ko-KR">
              <a:solidFill>
                <a:srgbClr val="4472C4"/>
              </a:solidFill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347345" lvl="1" indent="0">
              <a:buNone/>
            </a:pPr>
            <a:endParaRPr lang="ko-KR" altLang="en-US"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</a:pPr>
            <a:endParaRPr lang="ko-KR" altLang="en-US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endParaRPr lang="ko-KR" alt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 altLang="ko-KR">
              <a:ea typeface="+mn-lt"/>
              <a:cs typeface="+mn-lt"/>
            </a:endParaRPr>
          </a:p>
          <a:p>
            <a:pPr>
              <a:buFont typeface="Wingdings"/>
              <a:buChar char="§"/>
            </a:pPr>
            <a:endParaRPr lang="ko-KR" altLang="en-US">
              <a:ea typeface="+mn-lt"/>
              <a:cs typeface="+mn-l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FAAB7A-7E0F-4A07-ABCE-CEA8358E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cpu 서브시스템을 사용한 I/O throttling(3/3)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578B2-7394-4A6B-9B78-7F7B1871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1096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FC0A1-D8A9-4893-9A50-178756001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895" y="951822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/>
              <a:buChar char="§"/>
            </a:pPr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Deadline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 스케줄러를 사용한 </a:t>
            </a:r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case가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 모든 경우에서 우수한 분배 성능을 나타냄</a:t>
            </a:r>
          </a:p>
          <a:p>
            <a:pPr>
              <a:buFont typeface="Wingdings"/>
              <a:buChar char="§"/>
            </a:pP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CPU 가중치 비율만큼 </a:t>
            </a:r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I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/</a:t>
            </a:r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O가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 분배되지 않음 </a:t>
            </a:r>
          </a:p>
          <a:p>
            <a:pPr marL="575945" lvl="1"/>
            <a:endParaRPr lang="en-US" altLang="ko-KR">
              <a:solidFill>
                <a:srgbClr val="4472C4"/>
              </a:solidFill>
              <a:ea typeface="+mn-lt"/>
              <a:cs typeface="+mn-lt"/>
            </a:endParaRPr>
          </a:p>
          <a:p>
            <a:pPr marL="575945" lvl="1"/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>
              <a:buFont typeface="Wingdings"/>
              <a:buChar char="§"/>
            </a:pPr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  <a:buChar char="•"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  <a:buChar char="•"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  <a:buChar char="•"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347345" lvl="1" indent="0">
              <a:buNone/>
            </a:pPr>
            <a:endParaRPr lang="en-US">
              <a:solidFill>
                <a:srgbClr val="4472C4"/>
              </a:solidFill>
              <a:ea typeface="+mn-lt"/>
              <a:cs typeface="+mn-lt"/>
            </a:endParaRPr>
          </a:p>
          <a:p>
            <a:pPr marL="575945" lvl="1"/>
            <a:endParaRPr lang="en-US" altLang="ko-KR">
              <a:solidFill>
                <a:srgbClr val="4472C4"/>
              </a:solidFill>
              <a:ea typeface="+mn-lt"/>
              <a:cs typeface="+mn-lt"/>
            </a:endParaRPr>
          </a:p>
          <a:p>
            <a:pPr marL="575945" lvl="1"/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347345" lvl="1" indent="0">
              <a:buNone/>
            </a:pPr>
            <a:endParaRPr lang="ko-KR" altLang="en-US"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  <a:buChar char="•"/>
            </a:pPr>
            <a:endParaRPr lang="ko-KR" altLang="en-US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endParaRPr lang="ko-KR" alt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 altLang="ko-KR">
              <a:ea typeface="+mn-lt"/>
              <a:cs typeface="+mn-lt"/>
            </a:endParaRPr>
          </a:p>
          <a:p>
            <a:pPr>
              <a:buFont typeface="Wingdings"/>
              <a:buChar char="§"/>
            </a:pPr>
            <a:endParaRPr lang="ko-KR" altLang="en-US">
              <a:ea typeface="+mn-lt"/>
              <a:cs typeface="+mn-l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FAAB7A-7E0F-4A07-ABCE-CEA8358E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/>
              <a:t>결과분석</a:t>
            </a:r>
            <a:r>
              <a:rPr lang="en-US" altLang="ko-KR"/>
              <a:t>(1/2)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578B2-7394-4A6B-9B78-7F7B1871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62</a:t>
            </a:fld>
            <a:endParaRPr lang="ko-KR" altLang="en-US"/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787D3C73-D75E-420D-BAE3-F3F64E31DD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0" t="6218" r="8949" b="518"/>
          <a:stretch/>
        </p:blipFill>
        <p:spPr>
          <a:xfrm>
            <a:off x="8198952" y="2550022"/>
            <a:ext cx="3814084" cy="3076673"/>
          </a:xfrm>
          <a:prstGeom prst="rect">
            <a:avLst/>
          </a:prstGeom>
        </p:spPr>
      </p:pic>
      <p:pic>
        <p:nvPicPr>
          <p:cNvPr id="6" name="그림 6">
            <a:extLst>
              <a:ext uri="{FF2B5EF4-FFF2-40B4-BE49-F238E27FC236}">
                <a16:creationId xmlns:a16="http://schemas.microsoft.com/office/drawing/2014/main" id="{F746D44E-DA51-4291-843C-004C8A5C17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7" t="7054" r="9062" b="415"/>
          <a:stretch/>
        </p:blipFill>
        <p:spPr>
          <a:xfrm>
            <a:off x="4043847" y="2592611"/>
            <a:ext cx="3967109" cy="3093828"/>
          </a:xfrm>
          <a:prstGeom prst="rect">
            <a:avLst/>
          </a:prstGeom>
        </p:spPr>
      </p:pic>
      <p:pic>
        <p:nvPicPr>
          <p:cNvPr id="7" name="그림 7">
            <a:extLst>
              <a:ext uri="{FF2B5EF4-FFF2-40B4-BE49-F238E27FC236}">
                <a16:creationId xmlns:a16="http://schemas.microsoft.com/office/drawing/2014/main" id="{13B8D6FE-4DD7-4EE6-9F43-DC6120CB04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89" t="6170" r="7444" b="-514"/>
          <a:stretch/>
        </p:blipFill>
        <p:spPr>
          <a:xfrm>
            <a:off x="103140" y="2593489"/>
            <a:ext cx="3934390" cy="310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733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FC0A1-D8A9-4893-9A50-178756001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895" y="951822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/>
              <a:buChar char="§"/>
            </a:pP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CFQ </a:t>
            </a:r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case의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 경우 CPU 사용률이 가중치를 무시하고 동일하게 분배되는 것을 확인</a:t>
            </a:r>
          </a:p>
          <a:p>
            <a:pPr>
              <a:buFont typeface="Wingdings"/>
              <a:buChar char="§"/>
            </a:pPr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Noop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 </a:t>
            </a:r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case의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 경우 1mib~100mib 구간에서 </a:t>
            </a:r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throttling이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 제대로 되지 않음 </a:t>
            </a:r>
          </a:p>
          <a:p>
            <a:pPr marL="575945" lvl="1"/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가중치가 낮은 </a:t>
            </a:r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GroupB의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 </a:t>
            </a:r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Read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 속도가 빠른 경우가 빈번하게 발생  </a:t>
            </a:r>
          </a:p>
          <a:p>
            <a:pPr>
              <a:buFont typeface="Wingdings"/>
              <a:buChar char="§"/>
            </a:pPr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endParaRPr lang="en-US" altLang="ko-KR">
              <a:solidFill>
                <a:srgbClr val="4472C4"/>
              </a:solidFill>
              <a:ea typeface="+mn-lt"/>
              <a:cs typeface="+mn-lt"/>
            </a:endParaRPr>
          </a:p>
          <a:p>
            <a:pPr marL="575945" lvl="1"/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>
              <a:buFont typeface="Wingdings"/>
              <a:buChar char="§"/>
            </a:pPr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  <a:buChar char="•"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  <a:buChar char="•"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  <a:buChar char="•"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347345" lvl="1" indent="0">
              <a:buNone/>
            </a:pPr>
            <a:endParaRPr lang="en-US">
              <a:solidFill>
                <a:srgbClr val="4472C4"/>
              </a:solidFill>
              <a:ea typeface="+mn-lt"/>
              <a:cs typeface="+mn-lt"/>
            </a:endParaRPr>
          </a:p>
          <a:p>
            <a:pPr marL="575945" lvl="1"/>
            <a:endParaRPr lang="en-US" altLang="ko-KR">
              <a:solidFill>
                <a:srgbClr val="4472C4"/>
              </a:solidFill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pPr marL="347345" lvl="1" indent="0">
              <a:buNone/>
            </a:pPr>
            <a:endParaRPr lang="ko-KR" altLang="en-US"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</a:pPr>
            <a:endParaRPr lang="ko-KR" altLang="en-US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endParaRPr lang="ko-KR" alt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 altLang="ko-KR">
              <a:ea typeface="+mn-lt"/>
              <a:cs typeface="+mn-lt"/>
            </a:endParaRPr>
          </a:p>
          <a:p>
            <a:pPr>
              <a:buFont typeface="Wingdings"/>
              <a:buChar char="§"/>
            </a:pPr>
            <a:endParaRPr lang="ko-KR" altLang="en-US">
              <a:ea typeface="+mn-lt"/>
              <a:cs typeface="+mn-l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FAAB7A-7E0F-4A07-ABCE-CEA8358E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/>
              <a:t>결과분석</a:t>
            </a:r>
            <a:r>
              <a:rPr lang="en-US" altLang="ko-KR"/>
              <a:t>(2/2)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578B2-7394-4A6B-9B78-7F7B1871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63</a:t>
            </a:fld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950EDAC-276C-4E82-AA55-DF9253C53B56}"/>
              </a:ext>
            </a:extLst>
          </p:cNvPr>
          <p:cNvGrpSpPr/>
          <p:nvPr/>
        </p:nvGrpSpPr>
        <p:grpSpPr>
          <a:xfrm>
            <a:off x="6020854" y="3940605"/>
            <a:ext cx="5693507" cy="2181538"/>
            <a:chOff x="1067854" y="2152835"/>
            <a:chExt cx="5693507" cy="2181538"/>
          </a:xfrm>
        </p:grpSpPr>
        <p:pic>
          <p:nvPicPr>
            <p:cNvPr id="11" name="그림 11" descr="텍스트이(가) 표시된 사진&#10;&#10;자동 생성된 설명">
              <a:extLst>
                <a:ext uri="{FF2B5EF4-FFF2-40B4-BE49-F238E27FC236}">
                  <a16:creationId xmlns:a16="http://schemas.microsoft.com/office/drawing/2014/main" id="{1F0BC03D-B0FF-4056-BD8F-51DED6E4D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7854" y="2152835"/>
              <a:ext cx="5693507" cy="2181538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ADDE7E9-DC05-4636-B44F-AD7FC72C2FB6}"/>
                </a:ext>
              </a:extLst>
            </p:cNvPr>
            <p:cNvSpPr/>
            <p:nvPr/>
          </p:nvSpPr>
          <p:spPr>
            <a:xfrm>
              <a:off x="3948723" y="3382105"/>
              <a:ext cx="1699845" cy="283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548400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F383D9-268B-42A3-8E59-5EE9D1EB3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2040337" cy="700498"/>
          </a:xfrm>
        </p:spPr>
        <p:txBody>
          <a:bodyPr/>
          <a:lstStyle/>
          <a:p>
            <a:r>
              <a:rPr lang="ko-KR" altLang="en-US"/>
              <a:t>다중 큐 </a:t>
            </a:r>
            <a:r>
              <a:rPr lang="ko-KR" altLang="en-US" err="1"/>
              <a:t>cpu</a:t>
            </a:r>
            <a:r>
              <a:rPr lang="ko-KR" altLang="en-US"/>
              <a:t>, </a:t>
            </a:r>
            <a:r>
              <a:rPr lang="ko-KR" altLang="en-US" err="1"/>
              <a:t>cpuset을</a:t>
            </a:r>
            <a:r>
              <a:rPr lang="ko-KR" altLang="en-US"/>
              <a:t> 사용한 </a:t>
            </a:r>
            <a:r>
              <a:rPr lang="ko-KR" altLang="en-US" err="1"/>
              <a:t>I</a:t>
            </a:r>
            <a:r>
              <a:rPr lang="ko-KR" altLang="en-US"/>
              <a:t>/</a:t>
            </a:r>
            <a:r>
              <a:rPr lang="ko-KR" altLang="en-US" err="1"/>
              <a:t>O</a:t>
            </a:r>
            <a:r>
              <a:rPr lang="ko-KR" altLang="en-US"/>
              <a:t> </a:t>
            </a:r>
            <a:r>
              <a:rPr lang="ko-KR" altLang="en-US" err="1"/>
              <a:t>throttling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3EBFF1-C0A1-4AF8-A082-4E7EC56E2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err="1"/>
              <a:t>SSD시스템에서</a:t>
            </a:r>
            <a:r>
              <a:rPr lang="en-US" altLang="ko-KR"/>
              <a:t> </a:t>
            </a:r>
            <a:r>
              <a:rPr lang="en-US" altLang="ko-KR" err="1"/>
              <a:t>동작하는</a:t>
            </a:r>
            <a:r>
              <a:rPr lang="en-US" altLang="ko-KR"/>
              <a:t> </a:t>
            </a:r>
            <a:r>
              <a:rPr lang="en-US" altLang="ko-KR" err="1"/>
              <a:t>다중</a:t>
            </a:r>
            <a:r>
              <a:rPr lang="en-US" altLang="ko-KR"/>
              <a:t> 큐 block </a:t>
            </a:r>
            <a:r>
              <a:rPr lang="en-US" altLang="ko-KR" err="1"/>
              <a:t>layer에서의</a:t>
            </a:r>
            <a:r>
              <a:rPr lang="en-US" altLang="ko-KR"/>
              <a:t> I/O throttling </a:t>
            </a:r>
            <a:r>
              <a:rPr lang="en-US" altLang="ko-KR" err="1"/>
              <a:t>테스트</a:t>
            </a:r>
            <a:endParaRPr lang="en-US" altLang="ko-KR"/>
          </a:p>
          <a:p>
            <a:r>
              <a:rPr lang="en-US" altLang="ko-KR" err="1"/>
              <a:t>사용가능한</a:t>
            </a:r>
            <a:r>
              <a:rPr lang="en-US" altLang="ko-KR"/>
              <a:t> </a:t>
            </a:r>
            <a:r>
              <a:rPr lang="en-US" altLang="ko-KR" err="1"/>
              <a:t>스케줄러</a:t>
            </a:r>
            <a:r>
              <a:rPr lang="en-US" altLang="ko-KR"/>
              <a:t> </a:t>
            </a:r>
            <a:r>
              <a:rPr lang="en-US" altLang="ko-KR" err="1"/>
              <a:t>확인</a:t>
            </a:r>
            <a:r>
              <a:rPr lang="en-US" altLang="ko-KR"/>
              <a:t> </a:t>
            </a:r>
            <a:endParaRPr lang="en-US"/>
          </a:p>
          <a:p>
            <a:pPr marL="575945" lvl="1"/>
            <a:r>
              <a:rPr lang="en-US" altLang="ko-KR">
                <a:solidFill>
                  <a:schemeClr val="accent5"/>
                </a:solidFill>
              </a:rPr>
              <a:t>cat /sys/block/queue/scheduler</a:t>
            </a:r>
          </a:p>
          <a:p>
            <a:pPr marL="575945" lvl="1"/>
            <a:r>
              <a:rPr lang="en-US" altLang="ko-KR"/>
              <a:t>none</a:t>
            </a:r>
          </a:p>
          <a:p>
            <a:r>
              <a:rPr lang="en-US" altLang="ko-KR" err="1"/>
              <a:t>커널</a:t>
            </a:r>
            <a:r>
              <a:rPr lang="en-US" altLang="ko-KR"/>
              <a:t> </a:t>
            </a:r>
            <a:r>
              <a:rPr lang="en-US" altLang="ko-KR" err="1"/>
              <a:t>버전</a:t>
            </a:r>
            <a:r>
              <a:rPr lang="en-US" altLang="ko-KR"/>
              <a:t> 4.11이후 </a:t>
            </a:r>
            <a:r>
              <a:rPr lang="en-US" altLang="ko-KR" err="1"/>
              <a:t>여러</a:t>
            </a:r>
            <a:r>
              <a:rPr lang="en-US" altLang="ko-KR"/>
              <a:t> </a:t>
            </a:r>
            <a:r>
              <a:rPr lang="en-US" altLang="ko-KR" err="1"/>
              <a:t>스케줄링</a:t>
            </a:r>
            <a:r>
              <a:rPr lang="en-US" altLang="ko-KR"/>
              <a:t> </a:t>
            </a:r>
            <a:r>
              <a:rPr lang="en-US" altLang="ko-KR" err="1"/>
              <a:t>알고리즘</a:t>
            </a:r>
            <a:r>
              <a:rPr lang="en-US" altLang="ko-KR"/>
              <a:t> </a:t>
            </a:r>
            <a:r>
              <a:rPr lang="en-US" altLang="ko-KR" err="1"/>
              <a:t>추가</a:t>
            </a:r>
            <a:endParaRPr lang="en-US" altLang="ko-KR"/>
          </a:p>
          <a:p>
            <a:pPr marL="575945" lvl="1"/>
            <a:r>
              <a:rPr lang="en-US" altLang="ko-KR" sz="1600" err="1"/>
              <a:t>bfq</a:t>
            </a:r>
            <a:r>
              <a:rPr lang="en-US" altLang="ko-KR" sz="1600"/>
              <a:t>, </a:t>
            </a:r>
            <a:r>
              <a:rPr lang="en-US" altLang="ko-KR" sz="1600" err="1"/>
              <a:t>kyber</a:t>
            </a:r>
            <a:r>
              <a:rPr lang="en-US" altLang="ko-KR" sz="1600"/>
              <a:t>, </a:t>
            </a:r>
            <a:r>
              <a:rPr lang="en-US" altLang="ko-KR" sz="1600" err="1"/>
              <a:t>mq</a:t>
            </a:r>
            <a:r>
              <a:rPr lang="en-US" altLang="ko-KR" sz="1600"/>
              <a:t>-deadline</a:t>
            </a:r>
          </a:p>
          <a:p>
            <a:r>
              <a:rPr lang="en-US" altLang="ko-KR" err="1"/>
              <a:t>테스트</a:t>
            </a:r>
            <a:r>
              <a:rPr lang="en-US" altLang="ko-KR"/>
              <a:t> </a:t>
            </a:r>
            <a:r>
              <a:rPr lang="en-US" altLang="ko-KR" err="1"/>
              <a:t>환경</a:t>
            </a:r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FE85BB-76F6-4ECB-ACF4-88941DB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64</a:t>
            </a:fld>
            <a:endParaRPr lang="ko-KR" altLang="en-US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DBCF1FD2-9892-4AD8-A2C1-2EFC083103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018982"/>
              </p:ext>
            </p:extLst>
          </p:nvPr>
        </p:nvGraphicFramePr>
        <p:xfrm>
          <a:off x="559468" y="4925305"/>
          <a:ext cx="8168639" cy="14630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48190">
                  <a:extLst>
                    <a:ext uri="{9D8B030D-6E8A-4147-A177-3AD203B41FA5}">
                      <a16:colId xmlns:a16="http://schemas.microsoft.com/office/drawing/2014/main" val="2849331531"/>
                    </a:ext>
                  </a:extLst>
                </a:gridCol>
                <a:gridCol w="6620449">
                  <a:extLst>
                    <a:ext uri="{9D8B030D-6E8A-4147-A177-3AD203B41FA5}">
                      <a16:colId xmlns:a16="http://schemas.microsoft.com/office/drawing/2014/main" val="1096895723"/>
                    </a:ext>
                  </a:extLst>
                </a:gridCol>
              </a:tblGrid>
              <a:tr h="3598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800" b="0" u="none" strike="noStrike" noProof="0"/>
                        <a:t>Intel® </a:t>
                      </a:r>
                      <a:r>
                        <a:rPr lang="ko-KR" sz="1800" b="0" u="none" strike="noStrike" noProof="0" err="1"/>
                        <a:t>Core</a:t>
                      </a:r>
                      <a:r>
                        <a:rPr lang="ko-KR" sz="1800" b="0" u="none" strike="noStrike" noProof="0"/>
                        <a:t> i5-6300HQ @ 2.3GHz, 4코어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54255"/>
                  </a:ext>
                </a:extLst>
              </a:tr>
              <a:tr h="3598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err="1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800" u="none" strike="noStrike" noProof="0"/>
                        <a:t>8 </a:t>
                      </a:r>
                      <a:r>
                        <a:rPr lang="ko-KR" altLang="en-US" sz="1800" u="none" strike="noStrike" noProof="0" err="1"/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842264"/>
                  </a:ext>
                </a:extLst>
              </a:tr>
              <a:tr h="3598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err="1"/>
                        <a:t>NVMe</a:t>
                      </a:r>
                      <a:r>
                        <a:rPr lang="ko-KR" altLang="en-US"/>
                        <a:t> SSD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SAMSUNG PM-951 128GB </a:t>
                      </a:r>
                      <a:r>
                        <a:rPr lang="af-ZA" altLang="ko-KR" sz="1800" u="none" strike="noStrike" noProof="0"/>
                        <a:t>PCIe3.0x4 (32GT/s)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898804"/>
                  </a:ext>
                </a:extLst>
              </a:tr>
              <a:tr h="3598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err="1"/>
                        <a:t>Ubunbtu</a:t>
                      </a:r>
                      <a:r>
                        <a:rPr lang="ko-KR" altLang="en-US"/>
                        <a:t> 16.04, </a:t>
                      </a:r>
                      <a:r>
                        <a:rPr lang="ko-KR" altLang="en-US" err="1"/>
                        <a:t>Linux</a:t>
                      </a:r>
                      <a:r>
                        <a:rPr lang="ko-KR" altLang="en-US"/>
                        <a:t> </a:t>
                      </a:r>
                      <a:r>
                        <a:rPr lang="ko-KR" altLang="en-US" err="1"/>
                        <a:t>Kernel</a:t>
                      </a:r>
                      <a:r>
                        <a:rPr lang="ko-KR" altLang="en-US"/>
                        <a:t> 4.15.0</a:t>
                      </a:r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2563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3357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F383D9-268B-42A3-8E59-5EE9D1EB3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2040337" cy="700498"/>
          </a:xfrm>
        </p:spPr>
        <p:txBody>
          <a:bodyPr/>
          <a:lstStyle/>
          <a:p>
            <a:r>
              <a:rPr lang="ko-KR" altLang="en-US"/>
              <a:t>다중 큐 </a:t>
            </a:r>
            <a:r>
              <a:rPr lang="ko-KR" altLang="en-US" err="1"/>
              <a:t>cpu</a:t>
            </a:r>
            <a:r>
              <a:rPr lang="ko-KR" altLang="en-US"/>
              <a:t>, </a:t>
            </a:r>
            <a:r>
              <a:rPr lang="ko-KR" altLang="en-US" err="1"/>
              <a:t>cpuset을</a:t>
            </a:r>
            <a:r>
              <a:rPr lang="ko-KR" altLang="en-US"/>
              <a:t> 사용한 </a:t>
            </a:r>
            <a:r>
              <a:rPr lang="ko-KR" altLang="en-US" err="1"/>
              <a:t>I</a:t>
            </a:r>
            <a:r>
              <a:rPr lang="ko-KR" altLang="en-US"/>
              <a:t>/</a:t>
            </a:r>
            <a:r>
              <a:rPr lang="ko-KR" altLang="en-US" err="1"/>
              <a:t>O</a:t>
            </a:r>
            <a:r>
              <a:rPr lang="ko-KR" altLang="en-US"/>
              <a:t> </a:t>
            </a:r>
            <a:r>
              <a:rPr lang="ko-KR" altLang="en-US" err="1"/>
              <a:t>throttling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3EBFF1-C0A1-4AF8-A082-4E7EC56E2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err="1"/>
              <a:t>다중</a:t>
            </a:r>
            <a:r>
              <a:rPr lang="en-US" altLang="ko-KR"/>
              <a:t> 큐 </a:t>
            </a:r>
            <a:r>
              <a:rPr lang="en-US" altLang="ko-KR" err="1"/>
              <a:t>블록</a:t>
            </a:r>
            <a:r>
              <a:rPr lang="en-US" altLang="ko-KR"/>
              <a:t> </a:t>
            </a:r>
            <a:r>
              <a:rPr lang="en-US" altLang="ko-KR" err="1"/>
              <a:t>레이어</a:t>
            </a:r>
            <a:r>
              <a:rPr lang="en-US" altLang="ko-KR"/>
              <a:t> </a:t>
            </a:r>
            <a:r>
              <a:rPr lang="en-US" altLang="ko-KR" err="1"/>
              <a:t>사용</a:t>
            </a:r>
            <a:endParaRPr lang="en-US" altLang="ko-KR"/>
          </a:p>
          <a:p>
            <a:pPr marL="575945" lvl="1"/>
            <a:r>
              <a:rPr lang="en-US">
                <a:solidFill>
                  <a:schemeClr val="accent5"/>
                </a:solidFill>
                <a:ea typeface="+mn-lt"/>
                <a:cs typeface="+mn-lt"/>
              </a:rPr>
              <a:t>vi /</a:t>
            </a:r>
            <a:r>
              <a:rPr lang="en-US" err="1">
                <a:solidFill>
                  <a:schemeClr val="accent5"/>
                </a:solidFill>
                <a:ea typeface="+mn-lt"/>
                <a:cs typeface="+mn-lt"/>
              </a:rPr>
              <a:t>etc</a:t>
            </a:r>
            <a:r>
              <a:rPr lang="en-US">
                <a:solidFill>
                  <a:schemeClr val="accent5"/>
                </a:solidFill>
                <a:ea typeface="+mn-lt"/>
                <a:cs typeface="+mn-lt"/>
              </a:rPr>
              <a:t>/default/grub</a:t>
            </a:r>
            <a:endParaRPr lang="en-US" altLang="ko-KR">
              <a:solidFill>
                <a:schemeClr val="accent5"/>
              </a:solidFill>
              <a:ea typeface="+mn-lt"/>
              <a:cs typeface="+mn-lt"/>
            </a:endParaRPr>
          </a:p>
          <a:p>
            <a:pPr marL="575945" lvl="1"/>
            <a:r>
              <a:rPr lang="en-US"/>
              <a:t>GRUB_CMDLINE_LINUX="</a:t>
            </a:r>
            <a:r>
              <a:rPr lang="en-US" err="1">
                <a:solidFill>
                  <a:schemeClr val="accent5"/>
                </a:solidFill>
              </a:rPr>
              <a:t>scsi_mod.use_blk_mq</a:t>
            </a:r>
            <a:r>
              <a:rPr lang="en-US">
                <a:solidFill>
                  <a:schemeClr val="accent5"/>
                </a:solidFill>
              </a:rPr>
              <a:t>=1</a:t>
            </a:r>
            <a:r>
              <a:rPr lang="en-US"/>
              <a:t>"</a:t>
            </a:r>
          </a:p>
          <a:p>
            <a:pPr marL="575945" lvl="1"/>
            <a:r>
              <a:rPr lang="en-US">
                <a:solidFill>
                  <a:schemeClr val="accent5"/>
                </a:solidFill>
              </a:rPr>
              <a:t>Update-grub, </a:t>
            </a:r>
            <a:r>
              <a:rPr lang="en-US" err="1">
                <a:solidFill>
                  <a:schemeClr val="accent5"/>
                </a:solidFill>
              </a:rPr>
              <a:t>sudo</a:t>
            </a:r>
            <a:r>
              <a:rPr lang="en-US">
                <a:solidFill>
                  <a:schemeClr val="accent5"/>
                </a:solidFill>
              </a:rPr>
              <a:t> reboot</a:t>
            </a:r>
          </a:p>
          <a:p>
            <a:r>
              <a:rPr lang="en-US" altLang="ko-KR" err="1"/>
              <a:t>사용가능한</a:t>
            </a:r>
            <a:r>
              <a:rPr lang="en-US" altLang="ko-KR"/>
              <a:t> </a:t>
            </a:r>
            <a:r>
              <a:rPr lang="en-US" altLang="ko-KR" err="1"/>
              <a:t>스케줄러</a:t>
            </a:r>
            <a:r>
              <a:rPr lang="en-US" altLang="ko-KR"/>
              <a:t> </a:t>
            </a:r>
            <a:r>
              <a:rPr lang="en-US" altLang="ko-KR" err="1"/>
              <a:t>모듈</a:t>
            </a:r>
            <a:r>
              <a:rPr lang="en-US" altLang="ko-KR"/>
              <a:t> </a:t>
            </a:r>
            <a:r>
              <a:rPr lang="en-US" altLang="ko-KR" err="1"/>
              <a:t>조회</a:t>
            </a:r>
            <a:endParaRPr lang="en-US" altLang="ko-KR"/>
          </a:p>
          <a:p>
            <a:pPr marL="575945" lvl="1"/>
            <a:r>
              <a:rPr lang="en-US" altLang="ko-KR">
                <a:solidFill>
                  <a:schemeClr val="accent5"/>
                </a:solidFill>
                <a:ea typeface="+mn-lt"/>
                <a:cs typeface="+mn-lt"/>
              </a:rPr>
              <a:t>cd /lib/modules/4.15.0-112-generic/kernel/block</a:t>
            </a:r>
          </a:p>
          <a:p>
            <a:pPr marL="575945" lvl="1"/>
            <a:r>
              <a:rPr lang="en-US" altLang="ko-KR">
                <a:solidFill>
                  <a:schemeClr val="accent5"/>
                </a:solidFill>
                <a:ea typeface="+mn-lt"/>
                <a:cs typeface="+mn-lt"/>
              </a:rPr>
              <a:t>ls</a:t>
            </a:r>
          </a:p>
          <a:p>
            <a:endParaRPr lang="en-US"/>
          </a:p>
          <a:p>
            <a:pPr marL="575945" lvl="1"/>
            <a:endParaRPr lang="en-US" altLang="ko-KR"/>
          </a:p>
          <a:p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FE85BB-76F6-4ECB-ACF4-88941DB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65</a:t>
            </a:fld>
            <a:endParaRPr lang="ko-KR" altLang="en-US"/>
          </a:p>
        </p:txBody>
      </p:sp>
      <p:pic>
        <p:nvPicPr>
          <p:cNvPr id="11" name="그림 11">
            <a:extLst>
              <a:ext uri="{FF2B5EF4-FFF2-40B4-BE49-F238E27FC236}">
                <a16:creationId xmlns:a16="http://schemas.microsoft.com/office/drawing/2014/main" id="{AFAF092A-C628-4B72-838E-2D993809D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523" y="4944794"/>
            <a:ext cx="10127971" cy="66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783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F383D9-268B-42A3-8E59-5EE9D1EB3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>
                <a:ea typeface="+mj-lt"/>
                <a:cs typeface="+mj-lt"/>
              </a:rPr>
              <a:t>다중 큐 </a:t>
            </a:r>
            <a:r>
              <a:rPr lang="ko-KR" err="1">
                <a:ea typeface="+mj-lt"/>
                <a:cs typeface="+mj-lt"/>
              </a:rPr>
              <a:t>cpu</a:t>
            </a:r>
            <a:r>
              <a:rPr lang="ko-KR">
                <a:ea typeface="+mj-lt"/>
                <a:cs typeface="+mj-lt"/>
              </a:rPr>
              <a:t>, </a:t>
            </a:r>
            <a:r>
              <a:rPr lang="ko-KR" err="1">
                <a:ea typeface="+mj-lt"/>
                <a:cs typeface="+mj-lt"/>
              </a:rPr>
              <a:t>cpuset을</a:t>
            </a:r>
            <a:r>
              <a:rPr lang="ko-KR">
                <a:ea typeface="+mj-lt"/>
                <a:cs typeface="+mj-lt"/>
              </a:rPr>
              <a:t> 사용한 </a:t>
            </a:r>
            <a:r>
              <a:rPr lang="ko-KR" err="1">
                <a:ea typeface="+mj-lt"/>
                <a:cs typeface="+mj-lt"/>
              </a:rPr>
              <a:t>I</a:t>
            </a:r>
            <a:r>
              <a:rPr lang="ko-KR">
                <a:ea typeface="+mj-lt"/>
                <a:cs typeface="+mj-lt"/>
              </a:rPr>
              <a:t>/</a:t>
            </a:r>
            <a:r>
              <a:rPr lang="ko-KR" err="1">
                <a:ea typeface="+mj-lt"/>
                <a:cs typeface="+mj-lt"/>
              </a:rPr>
              <a:t>O</a:t>
            </a:r>
            <a:r>
              <a:rPr lang="ko-KR">
                <a:ea typeface="+mj-lt"/>
                <a:cs typeface="+mj-lt"/>
              </a:rPr>
              <a:t> </a:t>
            </a:r>
            <a:r>
              <a:rPr lang="ko-KR" err="1">
                <a:ea typeface="+mj-lt"/>
                <a:cs typeface="+mj-lt"/>
              </a:rPr>
              <a:t>throttling</a:t>
            </a:r>
            <a:endParaRPr lang="ko-KR" b="0" err="1">
              <a:ea typeface="+mj-lt"/>
              <a:cs typeface="+mj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3EBFF1-C0A1-4AF8-A082-4E7EC56E2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,Sans-Serif" panose="05000000000000000000" pitchFamily="2" charset="2"/>
            </a:pPr>
            <a:r>
              <a:rPr lang="en-US" altLang="ko-KR" err="1">
                <a:ea typeface="+mn-lt"/>
                <a:cs typeface="+mn-lt"/>
              </a:rPr>
              <a:t>cpu</a:t>
            </a:r>
            <a:r>
              <a:rPr lang="en-US" altLang="ko-KR">
                <a:ea typeface="+mn-lt"/>
                <a:cs typeface="+mn-lt"/>
              </a:rPr>
              <a:t>,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cpuset</a:t>
            </a:r>
            <a:r>
              <a:rPr lang="ko-KR" altLang="en-US">
                <a:ea typeface="+mn-lt"/>
                <a:cs typeface="+mn-lt"/>
              </a:rPr>
              <a:t> 서브시스템 마운트 </a:t>
            </a:r>
          </a:p>
          <a:p>
            <a:pPr marL="575945" lvl="1">
              <a:buFont typeface="Arial,Sans-Serif" panose="05000000000000000000" pitchFamily="2" charset="2"/>
              <a:buChar char="•"/>
            </a:pPr>
            <a:r>
              <a:rPr lang="en-US" altLang="ko-KR">
                <a:solidFill>
                  <a:schemeClr val="accent5"/>
                </a:solidFill>
                <a:ea typeface="+mn-lt"/>
                <a:cs typeface="+mn-lt"/>
              </a:rPr>
              <a:t>mount</a:t>
            </a:r>
            <a:r>
              <a:rPr lang="ko-KR" altLang="en-US">
                <a:solidFill>
                  <a:schemeClr val="accent5"/>
                </a:solidFill>
                <a:ea typeface="+mn-lt"/>
                <a:cs typeface="+mn-lt"/>
              </a:rPr>
              <a:t> </a:t>
            </a:r>
            <a:r>
              <a:rPr lang="en-US" altLang="ko-KR">
                <a:solidFill>
                  <a:schemeClr val="accent5"/>
                </a:solidFill>
                <a:ea typeface="+mn-lt"/>
                <a:cs typeface="+mn-lt"/>
              </a:rPr>
              <a:t>–t</a:t>
            </a:r>
            <a:r>
              <a:rPr lang="ko-KR" altLang="en-US">
                <a:solidFill>
                  <a:schemeClr val="accent5"/>
                </a:solidFill>
                <a:ea typeface="+mn-lt"/>
                <a:cs typeface="+mn-lt"/>
              </a:rPr>
              <a:t> </a:t>
            </a:r>
            <a:r>
              <a:rPr lang="en-US" altLang="ko-KR" err="1">
                <a:solidFill>
                  <a:schemeClr val="accent5"/>
                </a:solidFill>
                <a:ea typeface="+mn-lt"/>
                <a:cs typeface="+mn-lt"/>
              </a:rPr>
              <a:t>cgroup</a:t>
            </a:r>
            <a:r>
              <a:rPr lang="ko-KR" altLang="en-US">
                <a:solidFill>
                  <a:schemeClr val="accent5"/>
                </a:solidFill>
                <a:ea typeface="+mn-lt"/>
                <a:cs typeface="+mn-lt"/>
              </a:rPr>
              <a:t> </a:t>
            </a:r>
            <a:r>
              <a:rPr lang="en-US" altLang="ko-KR">
                <a:solidFill>
                  <a:schemeClr val="accent5"/>
                </a:solidFill>
                <a:ea typeface="+mn-lt"/>
                <a:cs typeface="+mn-lt"/>
              </a:rPr>
              <a:t>–o</a:t>
            </a:r>
            <a:r>
              <a:rPr lang="ko-KR" altLang="en-US">
                <a:solidFill>
                  <a:schemeClr val="accent5"/>
                </a:solidFill>
                <a:ea typeface="+mn-lt"/>
                <a:cs typeface="+mn-lt"/>
              </a:rPr>
              <a:t> </a:t>
            </a:r>
            <a:r>
              <a:rPr lang="en-US" altLang="ko-KR" err="1">
                <a:solidFill>
                  <a:schemeClr val="accent5"/>
                </a:solidFill>
                <a:ea typeface="+mn-lt"/>
                <a:cs typeface="+mn-lt"/>
              </a:rPr>
              <a:t>cpu</a:t>
            </a:r>
            <a:r>
              <a:rPr lang="en-US" altLang="ko-KR">
                <a:solidFill>
                  <a:schemeClr val="accent5"/>
                </a:solidFill>
                <a:ea typeface="+mn-lt"/>
                <a:cs typeface="+mn-lt"/>
              </a:rPr>
              <a:t>,</a:t>
            </a:r>
            <a:r>
              <a:rPr lang="ko-KR" altLang="en-US">
                <a:solidFill>
                  <a:schemeClr val="accent5"/>
                </a:solidFill>
                <a:ea typeface="+mn-lt"/>
                <a:cs typeface="+mn-lt"/>
              </a:rPr>
              <a:t> </a:t>
            </a:r>
            <a:r>
              <a:rPr lang="en-US" altLang="ko-KR" err="1">
                <a:solidFill>
                  <a:schemeClr val="accent5"/>
                </a:solidFill>
                <a:ea typeface="+mn-lt"/>
                <a:cs typeface="+mn-lt"/>
              </a:rPr>
              <a:t>cpuset</a:t>
            </a:r>
            <a:r>
              <a:rPr lang="en-US" altLang="ko-KR">
                <a:solidFill>
                  <a:schemeClr val="accent5"/>
                </a:solidFill>
                <a:ea typeface="+mn-lt"/>
                <a:cs typeface="+mn-lt"/>
              </a:rPr>
              <a:t>,</a:t>
            </a:r>
            <a:r>
              <a:rPr lang="ko-KR" altLang="en-US">
                <a:solidFill>
                  <a:schemeClr val="accent5"/>
                </a:solidFill>
                <a:ea typeface="+mn-lt"/>
                <a:cs typeface="+mn-lt"/>
              </a:rPr>
              <a:t> </a:t>
            </a:r>
            <a:r>
              <a:rPr lang="en-US" altLang="ko-KR" err="1">
                <a:solidFill>
                  <a:schemeClr val="accent5"/>
                </a:solidFill>
                <a:ea typeface="+mn-lt"/>
                <a:cs typeface="+mn-lt"/>
              </a:rPr>
              <a:t>cpuacct</a:t>
            </a:r>
            <a:r>
              <a:rPr lang="ko-KR" altLang="en-US">
                <a:solidFill>
                  <a:schemeClr val="accent5"/>
                </a:solidFill>
                <a:ea typeface="+mn-lt"/>
                <a:cs typeface="+mn-lt"/>
              </a:rPr>
              <a:t> </a:t>
            </a:r>
            <a:r>
              <a:rPr lang="en-US" altLang="ko-KR" err="1">
                <a:solidFill>
                  <a:schemeClr val="accent5"/>
                </a:solidFill>
                <a:ea typeface="+mn-lt"/>
                <a:cs typeface="+mn-lt"/>
              </a:rPr>
              <a:t>root_group</a:t>
            </a:r>
            <a:r>
              <a:rPr lang="ko-KR" altLang="en-US">
                <a:solidFill>
                  <a:schemeClr val="accent5"/>
                </a:solidFill>
                <a:ea typeface="+mn-lt"/>
                <a:cs typeface="+mn-lt"/>
              </a:rPr>
              <a:t> </a:t>
            </a:r>
            <a:r>
              <a:rPr lang="en-US" altLang="ko-KR">
                <a:solidFill>
                  <a:schemeClr val="accent5"/>
                </a:solidFill>
                <a:ea typeface="+mn-lt"/>
                <a:cs typeface="+mn-lt"/>
              </a:rPr>
              <a:t>/</a:t>
            </a:r>
            <a:r>
              <a:rPr lang="en-US" altLang="ko-KR" err="1">
                <a:solidFill>
                  <a:schemeClr val="accent5"/>
                </a:solidFill>
                <a:ea typeface="+mn-lt"/>
                <a:cs typeface="+mn-lt"/>
              </a:rPr>
              <a:t>cgroup_tmp</a:t>
            </a:r>
            <a:r>
              <a:rPr lang="ko-KR" altLang="en-US">
                <a:solidFill>
                  <a:schemeClr val="accent5"/>
                </a:solidFill>
                <a:ea typeface="+mn-lt"/>
                <a:cs typeface="+mn-lt"/>
              </a:rPr>
              <a:t> </a:t>
            </a:r>
            <a:endParaRPr lang="en-US">
              <a:solidFill>
                <a:schemeClr val="accent5"/>
              </a:solidFill>
              <a:ea typeface="+mn-lt"/>
              <a:cs typeface="+mn-lt"/>
            </a:endParaRPr>
          </a:p>
          <a:p>
            <a:pPr>
              <a:buFont typeface="Wingdings,Sans-Serif" panose="05000000000000000000" pitchFamily="2" charset="2"/>
            </a:pPr>
            <a:r>
              <a:rPr lang="en-US" err="1">
                <a:ea typeface="+mn-lt"/>
                <a:cs typeface="+mn-lt"/>
              </a:rPr>
              <a:t>비교를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위한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하위그룹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생성</a:t>
            </a:r>
            <a:r>
              <a:rPr lang="en-US">
                <a:ea typeface="+mn-lt"/>
                <a:cs typeface="+mn-lt"/>
              </a:rPr>
              <a:t> </a:t>
            </a:r>
          </a:p>
          <a:p>
            <a:pPr marL="575945" lvl="1">
              <a:buFont typeface="Arial,Sans-Serif" panose="05000000000000000000" pitchFamily="2" charset="2"/>
              <a:buChar char="•"/>
            </a:pPr>
            <a:r>
              <a:rPr lang="en-US" err="1">
                <a:solidFill>
                  <a:schemeClr val="accent5"/>
                </a:solidFill>
                <a:ea typeface="+mn-lt"/>
                <a:cs typeface="+mn-lt"/>
              </a:rPr>
              <a:t>mkdir</a:t>
            </a:r>
            <a:r>
              <a:rPr lang="en-US">
                <a:solidFill>
                  <a:schemeClr val="accent5"/>
                </a:solidFill>
                <a:ea typeface="+mn-lt"/>
                <a:cs typeface="+mn-lt"/>
              </a:rPr>
              <a:t> /</a:t>
            </a:r>
            <a:r>
              <a:rPr lang="en-US" err="1">
                <a:solidFill>
                  <a:schemeClr val="accent5"/>
                </a:solidFill>
                <a:ea typeface="+mn-lt"/>
                <a:cs typeface="+mn-lt"/>
              </a:rPr>
              <a:t>cgroup_tmp</a:t>
            </a:r>
            <a:r>
              <a:rPr lang="en-US">
                <a:solidFill>
                  <a:schemeClr val="accent5"/>
                </a:solidFill>
                <a:ea typeface="+mn-lt"/>
                <a:cs typeface="+mn-lt"/>
              </a:rPr>
              <a:t>/</a:t>
            </a:r>
            <a:r>
              <a:rPr lang="en-US" err="1">
                <a:solidFill>
                  <a:schemeClr val="accent5"/>
                </a:solidFill>
                <a:ea typeface="+mn-lt"/>
                <a:cs typeface="+mn-lt"/>
              </a:rPr>
              <a:t>GroupA</a:t>
            </a:r>
            <a:endParaRPr lang="en-US">
              <a:solidFill>
                <a:schemeClr val="accent5"/>
              </a:solidFill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  <a:buChar char="•"/>
            </a:pPr>
            <a:r>
              <a:rPr lang="en-US" err="1">
                <a:solidFill>
                  <a:schemeClr val="accent5"/>
                </a:solidFill>
                <a:ea typeface="+mn-lt"/>
                <a:cs typeface="+mn-lt"/>
              </a:rPr>
              <a:t>mkdir</a:t>
            </a:r>
            <a:r>
              <a:rPr lang="en-US">
                <a:solidFill>
                  <a:schemeClr val="accent5"/>
                </a:solidFill>
                <a:ea typeface="+mn-lt"/>
                <a:cs typeface="+mn-lt"/>
              </a:rPr>
              <a:t> /</a:t>
            </a:r>
            <a:r>
              <a:rPr lang="en-US" err="1">
                <a:solidFill>
                  <a:schemeClr val="accent5"/>
                </a:solidFill>
                <a:ea typeface="+mn-lt"/>
                <a:cs typeface="+mn-lt"/>
              </a:rPr>
              <a:t>cgroup_tmp</a:t>
            </a:r>
            <a:r>
              <a:rPr lang="en-US">
                <a:solidFill>
                  <a:schemeClr val="accent5"/>
                </a:solidFill>
                <a:ea typeface="+mn-lt"/>
                <a:cs typeface="+mn-lt"/>
              </a:rPr>
              <a:t>/</a:t>
            </a:r>
            <a:r>
              <a:rPr lang="en-US" err="1">
                <a:solidFill>
                  <a:schemeClr val="accent5"/>
                </a:solidFill>
                <a:ea typeface="+mn-lt"/>
                <a:cs typeface="+mn-lt"/>
              </a:rPr>
              <a:t>GroupB</a:t>
            </a:r>
            <a:endParaRPr lang="en-US">
              <a:solidFill>
                <a:schemeClr val="accent5"/>
              </a:solidFill>
              <a:ea typeface="+mn-lt"/>
              <a:cs typeface="+mn-lt"/>
            </a:endParaRPr>
          </a:p>
          <a:p>
            <a:pPr>
              <a:buFont typeface="Wingdings,Sans-Serif" panose="05000000000000000000" pitchFamily="2" charset="2"/>
            </a:pPr>
            <a:r>
              <a:rPr lang="en-US" err="1">
                <a:ea typeface="+mn-lt"/>
                <a:cs typeface="+mn-lt"/>
              </a:rPr>
              <a:t>GroupA</a:t>
            </a:r>
            <a:r>
              <a:rPr lang="ko-KR" altLang="en-US">
                <a:ea typeface="+mn-lt"/>
                <a:cs typeface="+mn-lt"/>
              </a:rPr>
              <a:t>의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cpu</a:t>
            </a:r>
            <a:r>
              <a:rPr lang="en-US">
                <a:ea typeface="+mn-lt"/>
                <a:cs typeface="+mn-lt"/>
              </a:rPr>
              <a:t> </a:t>
            </a:r>
            <a:r>
              <a:rPr lang="ko-KR" altLang="en-US">
                <a:ea typeface="+mn-lt"/>
                <a:cs typeface="+mn-lt"/>
              </a:rPr>
              <a:t>사용률</a:t>
            </a:r>
            <a:r>
              <a:rPr lang="en-US">
                <a:ea typeface="+mn-lt"/>
                <a:cs typeface="+mn-lt"/>
              </a:rPr>
              <a:t> </a:t>
            </a:r>
            <a:r>
              <a:rPr lang="ko-KR" altLang="en-US">
                <a:ea typeface="+mn-lt"/>
                <a:cs typeface="+mn-lt"/>
              </a:rPr>
              <a:t>가중치</a:t>
            </a:r>
            <a:r>
              <a:rPr lang="en-US" altLang="ko-KR">
                <a:ea typeface="+mn-lt"/>
                <a:cs typeface="+mn-lt"/>
              </a:rPr>
              <a:t>=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en-US" altLang="ko-KR">
                <a:ea typeface="+mn-lt"/>
                <a:cs typeface="+mn-lt"/>
              </a:rPr>
              <a:t>1024,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GroupB</a:t>
            </a:r>
            <a:r>
              <a:rPr lang="en-US" altLang="ko-KR">
                <a:ea typeface="+mn-lt"/>
                <a:cs typeface="+mn-lt"/>
              </a:rPr>
              <a:t>=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en-US" altLang="ko-KR">
                <a:ea typeface="+mn-lt"/>
                <a:cs typeface="+mn-lt"/>
              </a:rPr>
              <a:t>256(A:B=4:1)</a:t>
            </a:r>
            <a:endParaRPr lang="ko-KR" altLang="en-US">
              <a:ea typeface="+mn-lt"/>
              <a:cs typeface="+mn-lt"/>
            </a:endParaRPr>
          </a:p>
          <a:p>
            <a:pPr marL="575945" lvl="1">
              <a:buFont typeface="Arial" panose="05000000000000000000" pitchFamily="2" charset="2"/>
            </a:pPr>
            <a:r>
              <a:rPr lang="en-US" altLang="ko-KR">
                <a:ea typeface="+mn-lt"/>
                <a:cs typeface="+mn-lt"/>
              </a:rPr>
              <a:t>echo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en-US" altLang="ko-KR">
                <a:ea typeface="+mn-lt"/>
                <a:cs typeface="+mn-lt"/>
              </a:rPr>
              <a:t>1024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en-US" altLang="ko-KR">
                <a:ea typeface="+mn-lt"/>
                <a:cs typeface="+mn-lt"/>
              </a:rPr>
              <a:t>&gt;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en-US" altLang="ko-KR">
                <a:ea typeface="+mn-lt"/>
                <a:cs typeface="+mn-lt"/>
              </a:rPr>
              <a:t>/</a:t>
            </a:r>
            <a:r>
              <a:rPr lang="en-US" altLang="ko-KR" err="1">
                <a:ea typeface="+mn-lt"/>
                <a:cs typeface="+mn-lt"/>
              </a:rPr>
              <a:t>cgroup_tmp</a:t>
            </a:r>
            <a:r>
              <a:rPr lang="en-US" altLang="ko-KR">
                <a:ea typeface="+mn-lt"/>
                <a:cs typeface="+mn-lt"/>
              </a:rPr>
              <a:t>/</a:t>
            </a:r>
            <a:r>
              <a:rPr lang="en-US" altLang="ko-KR" err="1">
                <a:ea typeface="+mn-lt"/>
                <a:cs typeface="+mn-lt"/>
              </a:rPr>
              <a:t>GroupA</a:t>
            </a:r>
            <a:endParaRPr lang="ko-KR" altLang="en-US">
              <a:ea typeface="+mn-lt"/>
              <a:cs typeface="+mn-lt"/>
            </a:endParaRPr>
          </a:p>
          <a:p>
            <a:pPr marL="575945" lvl="1">
              <a:buFont typeface="Wingdings,Sans-Serif" panose="05000000000000000000" pitchFamily="2" charset="2"/>
            </a:pPr>
            <a:r>
              <a:rPr lang="en-US" altLang="ko-KR">
                <a:ea typeface="+mn-lt"/>
                <a:cs typeface="+mn-lt"/>
              </a:rPr>
              <a:t>echo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en-US" altLang="ko-KR">
                <a:ea typeface="+mn-lt"/>
                <a:cs typeface="+mn-lt"/>
              </a:rPr>
              <a:t>256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en-US" altLang="ko-KR">
                <a:ea typeface="+mn-lt"/>
                <a:cs typeface="+mn-lt"/>
              </a:rPr>
              <a:t>&gt;</a:t>
            </a:r>
            <a:r>
              <a:rPr lang="ko-KR" altLang="en-US">
                <a:ea typeface="+mn-lt"/>
                <a:cs typeface="+mn-lt"/>
              </a:rPr>
              <a:t> </a:t>
            </a:r>
            <a:r>
              <a:rPr lang="en-US" altLang="ko-KR">
                <a:ea typeface="+mn-lt"/>
                <a:cs typeface="+mn-lt"/>
              </a:rPr>
              <a:t>/</a:t>
            </a:r>
            <a:r>
              <a:rPr lang="en-US" altLang="ko-KR" err="1">
                <a:ea typeface="+mn-lt"/>
                <a:cs typeface="+mn-lt"/>
              </a:rPr>
              <a:t>cgroup_tmp</a:t>
            </a:r>
            <a:r>
              <a:rPr lang="en-US" altLang="ko-KR">
                <a:ea typeface="+mn-lt"/>
                <a:cs typeface="+mn-lt"/>
              </a:rPr>
              <a:t>/</a:t>
            </a:r>
            <a:r>
              <a:rPr lang="en-US" altLang="ko-KR" err="1">
                <a:ea typeface="+mn-lt"/>
                <a:cs typeface="+mn-lt"/>
              </a:rPr>
              <a:t>GroupB</a:t>
            </a:r>
            <a:endParaRPr lang="ko-KR" altLang="en-US">
              <a:ea typeface="+mn-lt"/>
              <a:cs typeface="+mn-lt"/>
            </a:endParaRPr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FE85BB-76F6-4ECB-ACF4-88941DB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897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F383D9-268B-42A3-8E59-5EE9D1EB3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65629"/>
            <a:ext cx="11963279" cy="700498"/>
          </a:xfrm>
        </p:spPr>
        <p:txBody>
          <a:bodyPr/>
          <a:lstStyle/>
          <a:p>
            <a:r>
              <a:rPr lang="ko-KR">
                <a:ea typeface="+mj-lt"/>
                <a:cs typeface="+mj-lt"/>
              </a:rPr>
              <a:t>다중 큐 </a:t>
            </a:r>
            <a:r>
              <a:rPr lang="ko-KR" err="1">
                <a:ea typeface="+mj-lt"/>
                <a:cs typeface="+mj-lt"/>
              </a:rPr>
              <a:t>cpu</a:t>
            </a:r>
            <a:r>
              <a:rPr lang="ko-KR">
                <a:ea typeface="+mj-lt"/>
                <a:cs typeface="+mj-lt"/>
              </a:rPr>
              <a:t>, </a:t>
            </a:r>
            <a:r>
              <a:rPr lang="ko-KR" err="1">
                <a:ea typeface="+mj-lt"/>
                <a:cs typeface="+mj-lt"/>
              </a:rPr>
              <a:t>cpuset을</a:t>
            </a:r>
            <a:r>
              <a:rPr lang="ko-KR">
                <a:ea typeface="+mj-lt"/>
                <a:cs typeface="+mj-lt"/>
              </a:rPr>
              <a:t> 사용한 </a:t>
            </a:r>
            <a:r>
              <a:rPr lang="ko-KR" err="1">
                <a:ea typeface="+mj-lt"/>
                <a:cs typeface="+mj-lt"/>
              </a:rPr>
              <a:t>I</a:t>
            </a:r>
            <a:r>
              <a:rPr lang="ko-KR">
                <a:ea typeface="+mj-lt"/>
                <a:cs typeface="+mj-lt"/>
              </a:rPr>
              <a:t>/</a:t>
            </a:r>
            <a:r>
              <a:rPr lang="ko-KR" err="1">
                <a:ea typeface="+mj-lt"/>
                <a:cs typeface="+mj-lt"/>
              </a:rPr>
              <a:t>O</a:t>
            </a:r>
            <a:r>
              <a:rPr lang="ko-KR">
                <a:ea typeface="+mj-lt"/>
                <a:cs typeface="+mj-lt"/>
              </a:rPr>
              <a:t> </a:t>
            </a:r>
            <a:r>
              <a:rPr lang="ko-KR" err="1">
                <a:ea typeface="+mj-lt"/>
                <a:cs typeface="+mj-lt"/>
              </a:rPr>
              <a:t>throttling</a:t>
            </a:r>
            <a:endParaRPr lang="ko-KR" b="0" err="1">
              <a:ea typeface="+mj-lt"/>
              <a:cs typeface="+mj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3EBFF1-C0A1-4AF8-A082-4E7EC56E2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,Sans-Serif" panose="05000000000000000000" pitchFamily="2" charset="2"/>
            </a:pPr>
            <a:r>
              <a:rPr lang="en-US" altLang="ko-KR" err="1">
                <a:ea typeface="+mn-lt"/>
                <a:cs typeface="+mn-lt"/>
              </a:rPr>
              <a:t>가중치에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따른</a:t>
            </a:r>
            <a:r>
              <a:rPr lang="en-US" altLang="ko-KR">
                <a:ea typeface="+mn-lt"/>
                <a:cs typeface="+mn-lt"/>
              </a:rPr>
              <a:t> CPU </a:t>
            </a:r>
            <a:r>
              <a:rPr lang="en-US" altLang="ko-KR" err="1">
                <a:ea typeface="+mn-lt"/>
                <a:cs typeface="+mn-lt"/>
              </a:rPr>
              <a:t>사용률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제한을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위한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cpuset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설정</a:t>
            </a:r>
            <a:r>
              <a:rPr lang="en-US" altLang="ko-KR">
                <a:ea typeface="+mn-lt"/>
                <a:cs typeface="+mn-lt"/>
              </a:rPr>
              <a:t> </a:t>
            </a:r>
          </a:p>
          <a:p>
            <a:pPr marL="575945" lvl="1">
              <a:buFont typeface="Arial" panose="05000000000000000000" pitchFamily="2" charset="2"/>
              <a:buChar char="•"/>
            </a:pPr>
            <a:r>
              <a:rPr lang="en-US">
                <a:solidFill>
                  <a:schemeClr val="accent1"/>
                </a:solidFill>
                <a:ea typeface="+mn-lt"/>
                <a:cs typeface="+mn-lt"/>
              </a:rPr>
              <a:t>echo 0 &gt; /</a:t>
            </a:r>
            <a:r>
              <a:rPr lang="en-US" err="1">
                <a:solidFill>
                  <a:schemeClr val="accent1"/>
                </a:solidFill>
                <a:ea typeface="+mn-lt"/>
                <a:cs typeface="+mn-lt"/>
              </a:rPr>
              <a:t>cgroup_tmp</a:t>
            </a:r>
            <a:r>
              <a:rPr lang="en-US">
                <a:solidFill>
                  <a:schemeClr val="accent1"/>
                </a:solidFill>
                <a:ea typeface="+mn-lt"/>
                <a:cs typeface="+mn-lt"/>
              </a:rPr>
              <a:t>/</a:t>
            </a:r>
            <a:r>
              <a:rPr lang="en-US" err="1">
                <a:solidFill>
                  <a:schemeClr val="accent1"/>
                </a:solidFill>
                <a:ea typeface="+mn-lt"/>
                <a:cs typeface="+mn-lt"/>
              </a:rPr>
              <a:t>GroupA</a:t>
            </a:r>
            <a:r>
              <a:rPr lang="en-US">
                <a:solidFill>
                  <a:schemeClr val="accent1"/>
                </a:solidFill>
                <a:ea typeface="+mn-lt"/>
                <a:cs typeface="+mn-lt"/>
              </a:rPr>
              <a:t>/</a:t>
            </a:r>
            <a:r>
              <a:rPr lang="en-US" err="1">
                <a:solidFill>
                  <a:schemeClr val="accent1"/>
                </a:solidFill>
                <a:ea typeface="+mn-lt"/>
                <a:cs typeface="+mn-lt"/>
              </a:rPr>
              <a:t>cpuset.cpus</a:t>
            </a:r>
            <a:endParaRPr lang="en-US">
              <a:solidFill>
                <a:schemeClr val="accent1"/>
              </a:solidFill>
              <a:ea typeface="+mn-lt"/>
              <a:cs typeface="+mn-lt"/>
            </a:endParaRPr>
          </a:p>
          <a:p>
            <a:pPr marL="575945" lvl="1">
              <a:buFont typeface="Arial" panose="05000000000000000000" pitchFamily="2" charset="2"/>
              <a:buChar char="•"/>
            </a:pPr>
            <a:r>
              <a:rPr lang="en-US">
                <a:solidFill>
                  <a:schemeClr val="accent1"/>
                </a:solidFill>
                <a:ea typeface="+mn-lt"/>
                <a:cs typeface="+mn-lt"/>
              </a:rPr>
              <a:t>echo 0 &gt; /</a:t>
            </a:r>
            <a:r>
              <a:rPr lang="en-US" err="1">
                <a:solidFill>
                  <a:schemeClr val="accent1"/>
                </a:solidFill>
                <a:ea typeface="+mn-lt"/>
                <a:cs typeface="+mn-lt"/>
              </a:rPr>
              <a:t>cgroup_tmp</a:t>
            </a:r>
            <a:r>
              <a:rPr lang="en-US">
                <a:solidFill>
                  <a:schemeClr val="accent1"/>
                </a:solidFill>
                <a:ea typeface="+mn-lt"/>
                <a:cs typeface="+mn-lt"/>
              </a:rPr>
              <a:t>/</a:t>
            </a:r>
            <a:r>
              <a:rPr lang="en-US" err="1">
                <a:solidFill>
                  <a:schemeClr val="accent1"/>
                </a:solidFill>
                <a:ea typeface="+mn-lt"/>
                <a:cs typeface="+mn-lt"/>
              </a:rPr>
              <a:t>GroupB</a:t>
            </a:r>
            <a:r>
              <a:rPr lang="en-US">
                <a:solidFill>
                  <a:schemeClr val="accent1"/>
                </a:solidFill>
                <a:ea typeface="+mn-lt"/>
                <a:cs typeface="+mn-lt"/>
              </a:rPr>
              <a:t>/</a:t>
            </a:r>
            <a:r>
              <a:rPr lang="en-US" err="1">
                <a:solidFill>
                  <a:schemeClr val="accent1"/>
                </a:solidFill>
                <a:ea typeface="+mn-lt"/>
                <a:cs typeface="+mn-lt"/>
              </a:rPr>
              <a:t>cpuset.cpus</a:t>
            </a:r>
            <a:endParaRPr lang="en-US">
              <a:solidFill>
                <a:schemeClr val="accent1"/>
              </a:solidFill>
              <a:ea typeface="+mn-lt"/>
              <a:cs typeface="+mn-lt"/>
            </a:endParaRPr>
          </a:p>
          <a:p>
            <a:pPr>
              <a:buFont typeface="Wingdings,Sans-Serif" panose="05000000000000000000" pitchFamily="2" charset="2"/>
              <a:buChar char="§"/>
            </a:pPr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GroupA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, </a:t>
            </a:r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GroupB는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 0번 </a:t>
            </a:r>
            <a:r>
              <a:rPr lang="ko-KR" altLang="en-US" err="1">
                <a:solidFill>
                  <a:srgbClr val="3B3B3B"/>
                </a:solidFill>
                <a:ea typeface="+mn-lt"/>
                <a:cs typeface="+mn-lt"/>
              </a:rPr>
              <a:t>cpu만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 사용하도록 제한 </a:t>
            </a:r>
          </a:p>
          <a:p>
            <a:pPr marL="575945" lvl="1">
              <a:buFont typeface="Wingdings,Sans-Serif" panose="05000000000000000000" pitchFamily="2" charset="2"/>
            </a:pPr>
            <a:r>
              <a:rPr lang="ko-KR" altLang="en-US"/>
              <a:t>두개의 그룹이 하나의 </a:t>
            </a:r>
            <a:r>
              <a:rPr lang="ko-KR" altLang="en-US" err="1"/>
              <a:t>cpu에서만</a:t>
            </a:r>
            <a:r>
              <a:rPr lang="ko-KR" altLang="en-US"/>
              <a:t> 동작하면서 가중치에 따라 </a:t>
            </a:r>
            <a:r>
              <a:rPr lang="ko-KR" altLang="en-US" err="1"/>
              <a:t>GroupA가</a:t>
            </a:r>
            <a:r>
              <a:rPr lang="ko-KR" altLang="en-US"/>
              <a:t> 4배 더 많이 선점</a:t>
            </a:r>
          </a:p>
          <a:p>
            <a:pPr marL="575945" lvl="1">
              <a:buFont typeface="Arial" panose="05000000000000000000" pitchFamily="2" charset="2"/>
              <a:buChar char="•"/>
            </a:pPr>
            <a:r>
              <a:rPr lang="en-US">
                <a:ea typeface="+mn-lt"/>
                <a:cs typeface="+mn-lt"/>
              </a:rPr>
              <a:t>100kb ~ 900kib, 1mb ~ 9mb, 10mb ~ 90mb, 100mb ~ 900mb, 1G ~ 5G </a:t>
            </a:r>
            <a:r>
              <a:rPr lang="ko-KR">
                <a:ea typeface="+mn-lt"/>
                <a:cs typeface="+mn-lt"/>
              </a:rPr>
              <a:t>단위로 시행 </a:t>
            </a:r>
            <a:endParaRPr lang="en-US">
              <a:ea typeface="+mn-lt"/>
              <a:cs typeface="+mn-lt"/>
            </a:endParaRPr>
          </a:p>
          <a:p>
            <a:pPr marL="575945" lvl="1">
              <a:buFont typeface="Arial" panose="05000000000000000000" pitchFamily="2" charset="2"/>
              <a:buChar char="•"/>
            </a:pPr>
            <a:r>
              <a:rPr lang="ko-KR">
                <a:ea typeface="+mn-lt"/>
                <a:cs typeface="+mn-lt"/>
              </a:rPr>
              <a:t>각 </a:t>
            </a:r>
            <a:r>
              <a:rPr lang="ko-KR" err="1">
                <a:ea typeface="+mn-lt"/>
                <a:cs typeface="+mn-lt"/>
              </a:rPr>
              <a:t>단위별</a:t>
            </a:r>
            <a:r>
              <a:rPr lang="ko-KR">
                <a:ea typeface="+mn-lt"/>
                <a:cs typeface="+mn-lt"/>
              </a:rPr>
              <a:t> </a:t>
            </a:r>
            <a:r>
              <a:rPr lang="en-US" altLang="ko-KR">
                <a:ea typeface="+mn-lt"/>
                <a:cs typeface="+mn-lt"/>
              </a:rPr>
              <a:t>5</a:t>
            </a:r>
            <a:r>
              <a:rPr lang="ko-KR" err="1">
                <a:ea typeface="+mn-lt"/>
                <a:cs typeface="+mn-lt"/>
              </a:rPr>
              <a:t>회씩</a:t>
            </a:r>
            <a:r>
              <a:rPr lang="ko-KR">
                <a:ea typeface="+mn-lt"/>
                <a:cs typeface="+mn-lt"/>
              </a:rPr>
              <a:t> 측정 후 평균값 계산</a:t>
            </a:r>
            <a:endParaRPr lang="en-US">
              <a:ea typeface="+mn-lt"/>
              <a:cs typeface="+mn-lt"/>
            </a:endParaRPr>
          </a:p>
          <a:p>
            <a:pPr marL="575945" lvl="1">
              <a:buFont typeface="Arial" panose="05000000000000000000" pitchFamily="2" charset="2"/>
              <a:buChar char="•"/>
            </a:pPr>
            <a:r>
              <a:rPr lang="ko-KR">
                <a:ea typeface="+mn-lt"/>
                <a:cs typeface="+mn-lt"/>
              </a:rPr>
              <a:t>측정 전 캐시 초기화 </a:t>
            </a:r>
            <a:endParaRPr lang="en-US">
              <a:ea typeface="+mn-lt"/>
              <a:cs typeface="+mn-lt"/>
            </a:endParaRPr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FE85BB-76F6-4ECB-ACF4-88941DB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1446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F383D9-268B-42A3-8E59-5EE9D1EB3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/>
              <a:t>none</a:t>
            </a:r>
            <a:r>
              <a:rPr lang="ko-KR" altLang="en-US"/>
              <a:t>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3EBFF1-C0A1-4AF8-A082-4E7EC56E2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,Sans-Serif" panose="05000000000000000000" pitchFamily="2" charset="2"/>
            </a:pPr>
            <a:r>
              <a:rPr lang="en-US" altLang="ko-KR">
                <a:ea typeface="+mn-lt"/>
                <a:cs typeface="+mn-lt"/>
              </a:rPr>
              <a:t>1mib부터 </a:t>
            </a:r>
            <a:r>
              <a:rPr lang="en-US" altLang="ko-KR" err="1">
                <a:ea typeface="+mn-lt"/>
                <a:cs typeface="+mn-lt"/>
              </a:rPr>
              <a:t>분배성능이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좋아짐</a:t>
            </a:r>
            <a:r>
              <a:rPr lang="en-US" altLang="ko-KR">
                <a:ea typeface="+mn-lt"/>
                <a:cs typeface="+mn-lt"/>
              </a:rPr>
              <a:t> </a:t>
            </a:r>
          </a:p>
          <a:p>
            <a:pPr>
              <a:buFont typeface="Wingdings,Sans-Serif" panose="05000000000000000000" pitchFamily="2" charset="2"/>
            </a:pPr>
            <a:r>
              <a:rPr lang="en-US" altLang="ko-KR" err="1">
                <a:ea typeface="+mn-lt"/>
                <a:cs typeface="+mn-lt"/>
              </a:rPr>
              <a:t>CPU사용량은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가중치에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비례</a:t>
            </a:r>
          </a:p>
          <a:p>
            <a:pPr>
              <a:buFont typeface="Wingdings,Sans-Serif" panose="05000000000000000000" pitchFamily="2" charset="2"/>
            </a:pPr>
            <a:r>
              <a:rPr lang="en-US" altLang="ko-KR">
                <a:ea typeface="+mn-lt"/>
                <a:cs typeface="+mn-lt"/>
              </a:rPr>
              <a:t>CPU </a:t>
            </a:r>
            <a:r>
              <a:rPr lang="en-US" altLang="ko-KR" err="1">
                <a:ea typeface="+mn-lt"/>
                <a:cs typeface="+mn-lt"/>
              </a:rPr>
              <a:t>가중치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비율만큼</a:t>
            </a:r>
            <a:r>
              <a:rPr lang="en-US" altLang="ko-KR">
                <a:ea typeface="+mn-lt"/>
                <a:cs typeface="+mn-lt"/>
              </a:rPr>
              <a:t> I/</a:t>
            </a:r>
            <a:r>
              <a:rPr lang="en-US" altLang="ko-KR" err="1">
                <a:ea typeface="+mn-lt"/>
                <a:cs typeface="+mn-lt"/>
              </a:rPr>
              <a:t>O가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분배되지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않음</a:t>
            </a:r>
            <a:endParaRPr lang="en-US" altLang="ko-KR">
              <a:ea typeface="+mn-lt"/>
              <a:cs typeface="+mn-lt"/>
            </a:endParaRPr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FE85BB-76F6-4ECB-ACF4-88941DB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68</a:t>
            </a:fld>
            <a:endParaRPr lang="ko-KR" altLang="en-US"/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585C5E4F-F938-4AC9-AA5B-772215EA7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813" y="2585568"/>
            <a:ext cx="4786223" cy="3482834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161A25B4-242C-4B2E-B883-C8579D9E5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211" y="2811767"/>
            <a:ext cx="4612255" cy="314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6370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F383D9-268B-42A3-8E59-5EE9D1EB3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bfq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3EBFF1-C0A1-4AF8-A082-4E7EC56E2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,Sans-Serif" panose="05000000000000000000" pitchFamily="2" charset="2"/>
            </a:pPr>
            <a:r>
              <a:rPr lang="en-US" altLang="ko-KR">
                <a:ea typeface="+mn-lt"/>
                <a:cs typeface="+mn-lt"/>
              </a:rPr>
              <a:t>10mib부터 </a:t>
            </a:r>
            <a:r>
              <a:rPr lang="en-US" altLang="ko-KR" err="1">
                <a:ea typeface="+mn-lt"/>
                <a:cs typeface="+mn-lt"/>
              </a:rPr>
              <a:t>분배성능이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좋아짐</a:t>
            </a:r>
            <a:endParaRPr lang="en-US" altLang="ko-KR">
              <a:ea typeface="+mn-lt"/>
              <a:cs typeface="+mn-lt"/>
            </a:endParaRPr>
          </a:p>
          <a:p>
            <a:pPr>
              <a:buFont typeface="Wingdings,Sans-Serif" panose="05000000000000000000" pitchFamily="2" charset="2"/>
            </a:pPr>
            <a:r>
              <a:rPr lang="en-US" altLang="ko-KR" err="1">
                <a:ea typeface="+mn-lt"/>
                <a:cs typeface="+mn-lt"/>
              </a:rPr>
              <a:t>CPU사용량은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가중치에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비례</a:t>
            </a:r>
          </a:p>
          <a:p>
            <a:pPr>
              <a:buFont typeface="Wingdings,Sans-Serif" panose="05000000000000000000" pitchFamily="2" charset="2"/>
            </a:pPr>
            <a:r>
              <a:rPr lang="en-US" altLang="ko-KR">
                <a:ea typeface="+mn-lt"/>
                <a:cs typeface="+mn-lt"/>
              </a:rPr>
              <a:t>CPU </a:t>
            </a:r>
            <a:r>
              <a:rPr lang="en-US" altLang="ko-KR" err="1">
                <a:ea typeface="+mn-lt"/>
                <a:cs typeface="+mn-lt"/>
              </a:rPr>
              <a:t>가중치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비율만큼</a:t>
            </a:r>
            <a:r>
              <a:rPr lang="en-US" altLang="ko-KR">
                <a:ea typeface="+mn-lt"/>
                <a:cs typeface="+mn-lt"/>
              </a:rPr>
              <a:t> I/</a:t>
            </a:r>
            <a:r>
              <a:rPr lang="en-US" altLang="ko-KR" err="1">
                <a:ea typeface="+mn-lt"/>
                <a:cs typeface="+mn-lt"/>
              </a:rPr>
              <a:t>O가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분배되지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않음</a:t>
            </a:r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FE85BB-76F6-4ECB-ACF4-88941DB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69</a:t>
            </a:fld>
            <a:endParaRPr lang="ko-KR" altLang="en-US"/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id="{21273FF2-B940-49F1-84DC-3E2C04BFF4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50" r="214" b="279"/>
          <a:stretch/>
        </p:blipFill>
        <p:spPr>
          <a:xfrm>
            <a:off x="6207508" y="2998756"/>
            <a:ext cx="4501490" cy="3246260"/>
          </a:xfrm>
          <a:prstGeom prst="rect">
            <a:avLst/>
          </a:prstGeom>
        </p:spPr>
      </p:pic>
      <p:pic>
        <p:nvPicPr>
          <p:cNvPr id="9" name="그림 9">
            <a:extLst>
              <a:ext uri="{FF2B5EF4-FFF2-40B4-BE49-F238E27FC236}">
                <a16:creationId xmlns:a16="http://schemas.microsoft.com/office/drawing/2014/main" id="{6D4538F2-A74E-4A46-B963-F1835BC6A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072" y="2836209"/>
            <a:ext cx="4466884" cy="3099368"/>
          </a:xfrm>
          <a:prstGeom prst="rect">
            <a:avLst/>
          </a:prstGeom>
        </p:spPr>
      </p:pic>
      <p:pic>
        <p:nvPicPr>
          <p:cNvPr id="5" name="그림 6">
            <a:extLst>
              <a:ext uri="{FF2B5EF4-FFF2-40B4-BE49-F238E27FC236}">
                <a16:creationId xmlns:a16="http://schemas.microsoft.com/office/drawing/2014/main" id="{3520606E-1AA7-440C-A54F-C2EC31998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677" y="2776760"/>
            <a:ext cx="4884516" cy="22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31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FAAB7A-7E0F-4A07-ABCE-CEA8358E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그룹 내 tasks 조회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FC0A1-D8A9-4893-9A50-178756001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생성된 디렉터리 중 '</a:t>
            </a:r>
            <a:r>
              <a:rPr lang="ko-KR" altLang="en-US" err="1"/>
              <a:t>tasks</a:t>
            </a:r>
            <a:r>
              <a:rPr lang="ko-KR" altLang="en-US"/>
              <a:t>' 디렉터리 내부에 현재 그룹 내 속한 </a:t>
            </a:r>
            <a:r>
              <a:rPr lang="en-US" altLang="ko-KR" err="1"/>
              <a:t>T</a:t>
            </a:r>
            <a:r>
              <a:rPr lang="ko-KR" altLang="en-US" err="1"/>
              <a:t>id가</a:t>
            </a:r>
            <a:r>
              <a:rPr lang="ko-KR" altLang="en-US"/>
              <a:t> 저장</a:t>
            </a:r>
          </a:p>
          <a:p>
            <a:r>
              <a:rPr lang="ko-KR" altLang="en-US" err="1"/>
              <a:t>Cgroup을</a:t>
            </a:r>
            <a:r>
              <a:rPr lang="ko-KR" altLang="en-US"/>
              <a:t> </a:t>
            </a:r>
            <a:r>
              <a:rPr lang="ko-KR" altLang="en-US" err="1"/>
              <a:t>마운트한</a:t>
            </a:r>
            <a:r>
              <a:rPr lang="ko-KR" altLang="en-US"/>
              <a:t> 최상위 디렉터리에는 동작중인 모든 </a:t>
            </a:r>
            <a:r>
              <a:rPr lang="ko-KR" altLang="en-US" err="1"/>
              <a:t>task의</a:t>
            </a:r>
            <a:r>
              <a:rPr lang="ko-KR" altLang="en-US"/>
              <a:t> </a:t>
            </a:r>
            <a:r>
              <a:rPr lang="en-US" altLang="ko-KR" err="1"/>
              <a:t>T</a:t>
            </a:r>
            <a:r>
              <a:rPr lang="ko-KR" altLang="en-US" err="1"/>
              <a:t>id가</a:t>
            </a:r>
            <a:r>
              <a:rPr lang="ko-KR" altLang="en-US"/>
              <a:t> 저장 </a:t>
            </a:r>
            <a:endParaRPr lang="en-US" altLang="ko-KR"/>
          </a:p>
          <a:p>
            <a:pPr lvl="1"/>
            <a:r>
              <a:rPr lang="ko-KR" altLang="en-US" err="1">
                <a:solidFill>
                  <a:srgbClr val="0070C0"/>
                </a:solidFill>
              </a:rPr>
              <a:t>cat</a:t>
            </a:r>
            <a:r>
              <a:rPr lang="ko-KR" altLang="en-US">
                <a:solidFill>
                  <a:srgbClr val="0070C0"/>
                </a:solidFill>
              </a:rPr>
              <a:t> </a:t>
            </a:r>
            <a:r>
              <a:rPr lang="ko-KR" altLang="en-US" err="1">
                <a:solidFill>
                  <a:srgbClr val="0070C0"/>
                </a:solidFill>
              </a:rPr>
              <a:t>tasks</a:t>
            </a:r>
            <a:endParaRPr lang="ko-KR" altLang="en-US">
              <a:solidFill>
                <a:srgbClr val="0070C0"/>
              </a:solidFill>
            </a:endParaRPr>
          </a:p>
          <a:p>
            <a:pPr marL="575945" lvl="1"/>
            <a:r>
              <a:rPr lang="en-US" altLang="ko-KR"/>
              <a:t>cat: </a:t>
            </a:r>
            <a:r>
              <a:rPr lang="en-US" altLang="ko-KR" err="1"/>
              <a:t>파일을</a:t>
            </a:r>
            <a:r>
              <a:rPr lang="en-US" altLang="ko-KR"/>
              <a:t> </a:t>
            </a:r>
            <a:r>
              <a:rPr lang="en-US" altLang="ko-KR" err="1"/>
              <a:t>읽어</a:t>
            </a:r>
            <a:r>
              <a:rPr lang="en-US" altLang="ko-KR"/>
              <a:t> </a:t>
            </a:r>
            <a:r>
              <a:rPr lang="en-US" altLang="ko-KR" err="1"/>
              <a:t>터미널에</a:t>
            </a:r>
            <a:r>
              <a:rPr lang="en-US" altLang="ko-KR"/>
              <a:t> </a:t>
            </a:r>
            <a:r>
              <a:rPr lang="en-US" altLang="ko-KR" err="1"/>
              <a:t>출력하는</a:t>
            </a:r>
            <a:r>
              <a:rPr lang="en-US" altLang="ko-KR"/>
              <a:t> </a:t>
            </a:r>
            <a:r>
              <a:rPr lang="en-US" altLang="ko-KR" err="1"/>
              <a:t>명령</a:t>
            </a:r>
            <a:endParaRPr lang="en-US" altLang="ko-KR"/>
          </a:p>
          <a:p>
            <a:pPr marL="575945" lvl="1"/>
            <a:endParaRPr lang="en-US" altLang="ko-KR"/>
          </a:p>
          <a:p>
            <a:pPr marL="575945" lvl="1"/>
            <a:endParaRPr lang="ko-KR" altLang="en-US"/>
          </a:p>
          <a:p>
            <a:endParaRPr lang="ko-KR" alt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 altLang="ko-KR">
              <a:ea typeface="+mn-lt"/>
              <a:cs typeface="+mn-lt"/>
            </a:endParaRPr>
          </a:p>
          <a:p>
            <a:pPr>
              <a:buFont typeface="Wingdings"/>
              <a:buChar char="§"/>
            </a:pPr>
            <a:endParaRPr lang="ko-KR" altLang="en-US">
              <a:ea typeface="+mn-lt"/>
              <a:cs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578B2-7394-4A6B-9B78-7F7B1871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59B5CA4-1FFD-4404-8B9F-E9B57F448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975" y="3203465"/>
            <a:ext cx="8890000" cy="305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694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F383D9-268B-42A3-8E59-5EE9D1EB3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/>
              <a:t>kyber</a:t>
            </a:r>
            <a:r>
              <a:rPr lang="ko-KR" altLang="en-US"/>
              <a:t>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3EBFF1-C0A1-4AF8-A082-4E7EC56E2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,Sans-Serif" panose="05000000000000000000" pitchFamily="2" charset="2"/>
            </a:pPr>
            <a:r>
              <a:rPr lang="en-US" altLang="ko-KR">
                <a:ea typeface="+mn-lt"/>
                <a:cs typeface="+mn-lt"/>
              </a:rPr>
              <a:t>1mib부터 </a:t>
            </a:r>
            <a:r>
              <a:rPr lang="en-US" altLang="ko-KR" err="1">
                <a:ea typeface="+mn-lt"/>
                <a:cs typeface="+mn-lt"/>
              </a:rPr>
              <a:t>분배성능이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좋아짐</a:t>
            </a:r>
          </a:p>
          <a:p>
            <a:pPr>
              <a:buFont typeface="Wingdings,Sans-Serif" panose="05000000000000000000" pitchFamily="2" charset="2"/>
            </a:pPr>
            <a:r>
              <a:rPr lang="en-US" altLang="ko-KR">
                <a:ea typeface="+mn-lt"/>
                <a:cs typeface="+mn-lt"/>
              </a:rPr>
              <a:t>CPU </a:t>
            </a:r>
            <a:r>
              <a:rPr lang="en-US" altLang="ko-KR" err="1">
                <a:ea typeface="+mn-lt"/>
                <a:cs typeface="+mn-lt"/>
              </a:rPr>
              <a:t>사용량은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가중치에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비례</a:t>
            </a:r>
          </a:p>
          <a:p>
            <a:pPr>
              <a:buFont typeface="Wingdings,Sans-Serif" panose="05000000000000000000" pitchFamily="2" charset="2"/>
            </a:pPr>
            <a:r>
              <a:rPr lang="en-US" altLang="ko-KR">
                <a:ea typeface="+mn-lt"/>
                <a:cs typeface="+mn-lt"/>
              </a:rPr>
              <a:t>CPU </a:t>
            </a:r>
            <a:r>
              <a:rPr lang="en-US" altLang="ko-KR" err="1">
                <a:ea typeface="+mn-lt"/>
                <a:cs typeface="+mn-lt"/>
              </a:rPr>
              <a:t>가중치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비율만큼</a:t>
            </a:r>
            <a:r>
              <a:rPr lang="en-US" altLang="ko-KR">
                <a:ea typeface="+mn-lt"/>
                <a:cs typeface="+mn-lt"/>
              </a:rPr>
              <a:t> I/</a:t>
            </a:r>
            <a:r>
              <a:rPr lang="en-US" altLang="ko-KR" err="1">
                <a:ea typeface="+mn-lt"/>
                <a:cs typeface="+mn-lt"/>
              </a:rPr>
              <a:t>O가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분배되지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않음</a:t>
            </a:r>
            <a:endParaRPr lang="en-US" altLang="ko-KR">
              <a:ea typeface="+mn-lt"/>
              <a:cs typeface="+mn-lt"/>
            </a:endParaRPr>
          </a:p>
          <a:p>
            <a:pPr>
              <a:buFont typeface="Wingdings,Sans-Serif" panose="05000000000000000000" pitchFamily="2" charset="2"/>
            </a:pPr>
            <a:r>
              <a:rPr lang="en-US" altLang="ko-KR" err="1"/>
              <a:t>다른</a:t>
            </a:r>
            <a:r>
              <a:rPr lang="en-US" altLang="ko-KR"/>
              <a:t> </a:t>
            </a:r>
            <a:r>
              <a:rPr lang="en-US" altLang="ko-KR" err="1"/>
              <a:t>스케줄러에</a:t>
            </a:r>
            <a:r>
              <a:rPr lang="en-US" altLang="ko-KR"/>
              <a:t> </a:t>
            </a:r>
            <a:r>
              <a:rPr lang="en-US" altLang="ko-KR" err="1"/>
              <a:t>비해</a:t>
            </a:r>
            <a:r>
              <a:rPr lang="en-US" altLang="ko-KR"/>
              <a:t> </a:t>
            </a:r>
            <a:r>
              <a:rPr lang="en-US" altLang="ko-KR" err="1"/>
              <a:t>GroupA의</a:t>
            </a:r>
            <a:r>
              <a:rPr lang="en-US" altLang="ko-KR"/>
              <a:t> </a:t>
            </a:r>
            <a:r>
              <a:rPr lang="en-US" altLang="ko-KR" err="1"/>
              <a:t>속도가</a:t>
            </a:r>
            <a:r>
              <a:rPr lang="en-US" altLang="ko-KR"/>
              <a:t> </a:t>
            </a:r>
            <a:r>
              <a:rPr lang="en-US" altLang="ko-KR" err="1"/>
              <a:t>낮음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FE85BB-76F6-4ECB-ACF4-88941DB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70</a:t>
            </a:fld>
            <a:endParaRPr lang="ko-KR" altLang="en-US"/>
          </a:p>
        </p:txBody>
      </p:sp>
      <p:pic>
        <p:nvPicPr>
          <p:cNvPr id="5" name="그림 6">
            <a:extLst>
              <a:ext uri="{FF2B5EF4-FFF2-40B4-BE49-F238E27FC236}">
                <a16:creationId xmlns:a16="http://schemas.microsoft.com/office/drawing/2014/main" id="{D3B21866-0069-4399-88C7-F3CF66411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058" y="3352465"/>
            <a:ext cx="4276846" cy="3278235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E8509761-D6E8-4BEC-9585-3E0432EEB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419" y="3429994"/>
            <a:ext cx="4180935" cy="288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4399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F383D9-268B-42A3-8E59-5EE9D1EB3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/>
              <a:t>mq-deadline</a:t>
            </a:r>
            <a:r>
              <a:rPr lang="ko-KR" altLang="en-US"/>
              <a:t>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3EBFF1-C0A1-4AF8-A082-4E7EC56E2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,Sans-Serif" panose="05000000000000000000" pitchFamily="2" charset="2"/>
            </a:pPr>
            <a:r>
              <a:rPr lang="en-US" altLang="ko-KR">
                <a:ea typeface="+mn-lt"/>
                <a:cs typeface="+mn-lt"/>
              </a:rPr>
              <a:t>1mib 를 </a:t>
            </a:r>
            <a:r>
              <a:rPr lang="en-US" altLang="ko-KR" err="1">
                <a:ea typeface="+mn-lt"/>
                <a:cs typeface="+mn-lt"/>
              </a:rPr>
              <a:t>기점으로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분배성능이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좋아짐</a:t>
            </a:r>
            <a:r>
              <a:rPr lang="en-US" altLang="ko-KR">
                <a:ea typeface="+mn-lt"/>
                <a:cs typeface="+mn-lt"/>
              </a:rPr>
              <a:t> </a:t>
            </a:r>
          </a:p>
          <a:p>
            <a:pPr>
              <a:buFont typeface="Wingdings,Sans-Serif" panose="05000000000000000000" pitchFamily="2" charset="2"/>
            </a:pPr>
            <a:r>
              <a:rPr lang="en-US" altLang="ko-KR" err="1">
                <a:ea typeface="+mn-lt"/>
                <a:cs typeface="+mn-lt"/>
              </a:rPr>
              <a:t>CPU사용량은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가중치에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비례</a:t>
            </a:r>
          </a:p>
          <a:p>
            <a:pPr>
              <a:buFont typeface="Wingdings,Sans-Serif" panose="05000000000000000000" pitchFamily="2" charset="2"/>
            </a:pPr>
            <a:r>
              <a:rPr lang="en-US" altLang="ko-KR">
                <a:ea typeface="+mn-lt"/>
                <a:cs typeface="+mn-lt"/>
              </a:rPr>
              <a:t>CPU </a:t>
            </a:r>
            <a:r>
              <a:rPr lang="en-US" altLang="ko-KR" err="1">
                <a:ea typeface="+mn-lt"/>
                <a:cs typeface="+mn-lt"/>
              </a:rPr>
              <a:t>가중치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비율만큼</a:t>
            </a:r>
            <a:r>
              <a:rPr lang="en-US" altLang="ko-KR">
                <a:ea typeface="+mn-lt"/>
                <a:cs typeface="+mn-lt"/>
              </a:rPr>
              <a:t> I/</a:t>
            </a:r>
            <a:r>
              <a:rPr lang="en-US" altLang="ko-KR" err="1">
                <a:ea typeface="+mn-lt"/>
                <a:cs typeface="+mn-lt"/>
              </a:rPr>
              <a:t>O가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분배되지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않음</a:t>
            </a:r>
            <a:endParaRPr lang="en-US" altLang="ko-KR">
              <a:ea typeface="+mn-lt"/>
              <a:cs typeface="+mn-lt"/>
            </a:endParaRPr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FE85BB-76F6-4ECB-ACF4-88941DB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71</a:t>
            </a:fld>
            <a:endParaRPr lang="ko-KR" altLang="en-US"/>
          </a:p>
        </p:txBody>
      </p:sp>
      <p:pic>
        <p:nvPicPr>
          <p:cNvPr id="5" name="그림 6">
            <a:extLst>
              <a:ext uri="{FF2B5EF4-FFF2-40B4-BE49-F238E27FC236}">
                <a16:creationId xmlns:a16="http://schemas.microsoft.com/office/drawing/2014/main" id="{47ABB2F0-845E-49DC-A54A-EBE4A6345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000" y="2983749"/>
            <a:ext cx="4371845" cy="3362679"/>
          </a:xfrm>
          <a:prstGeom prst="rect">
            <a:avLst/>
          </a:prstGeom>
        </p:spPr>
      </p:pic>
      <p:pic>
        <p:nvPicPr>
          <p:cNvPr id="9" name="그림 9">
            <a:extLst>
              <a:ext uri="{FF2B5EF4-FFF2-40B4-BE49-F238E27FC236}">
                <a16:creationId xmlns:a16="http://schemas.microsoft.com/office/drawing/2014/main" id="{BDA5241A-EC42-41AA-A7A8-CF41AFF0F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872" y="3056183"/>
            <a:ext cx="4382218" cy="303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278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F383D9-268B-42A3-8E59-5EE9D1EB3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스케줄러별 blkio 가중치 제어 테스트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3EBFF1-C0A1-4AF8-A082-4E7EC56E2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,Sans-Serif" panose="05000000000000000000" pitchFamily="2" charset="2"/>
            </a:pPr>
            <a:r>
              <a:rPr lang="en-US" altLang="ko-KR">
                <a:ea typeface="+mn-lt"/>
                <a:cs typeface="+mn-lt"/>
              </a:rPr>
              <a:t>blkio 서브시스템으로 마운트된 각 그룹의 가중치에 따른 I/O throttling 테스트</a:t>
            </a:r>
          </a:p>
          <a:p>
            <a:pPr>
              <a:buFont typeface="Wingdings,Sans-Serif" panose="05000000000000000000" pitchFamily="2" charset="2"/>
            </a:pPr>
            <a:r>
              <a:rPr lang="en-US" altLang="ko-KR">
                <a:ea typeface="+mn-lt"/>
                <a:cs typeface="+mn-lt"/>
              </a:rPr>
              <a:t>GroupA=1000, GroupB=250 으로 blkio.weight 가중치 설정(4:1)</a:t>
            </a:r>
          </a:p>
          <a:p>
            <a:pPr marL="575945" lvl="1">
              <a:buFont typeface="Wingdings,Sans-Serif" panose="05000000000000000000" pitchFamily="2" charset="2"/>
            </a:pPr>
            <a:r>
              <a:rPr lang="en-US" altLang="ko-KR">
                <a:solidFill>
                  <a:schemeClr val="accent5"/>
                </a:solidFill>
              </a:rPr>
              <a:t>echo 1000 &gt; /cgroup_tmp/GroupA/blkio.weight</a:t>
            </a:r>
          </a:p>
          <a:p>
            <a:pPr marL="575945" lvl="1">
              <a:buFont typeface="Wingdings,Sans-Serif" panose="05000000000000000000" pitchFamily="2" charset="2"/>
              <a:buChar char="•"/>
            </a:pPr>
            <a:r>
              <a:rPr lang="en-US">
                <a:solidFill>
                  <a:schemeClr val="accent5"/>
                </a:solidFill>
                <a:ea typeface="+mn-lt"/>
                <a:cs typeface="+mn-lt"/>
              </a:rPr>
              <a:t>echo 250 &gt; /cgroup_tmp/GroupB/blkio.weight</a:t>
            </a:r>
            <a:endParaRPr lang="en-US" altLang="ko-KR">
              <a:solidFill>
                <a:schemeClr val="accent5"/>
              </a:solidFill>
            </a:endParaRPr>
          </a:p>
          <a:p>
            <a:pPr>
              <a:buFont typeface="Wingdings,Sans-Serif" panose="05000000000000000000" pitchFamily="2" charset="2"/>
            </a:pPr>
            <a:r>
              <a:rPr lang="en-US" altLang="ko-KR"/>
              <a:t>테스트 환경</a:t>
            </a:r>
          </a:p>
          <a:p>
            <a:pPr>
              <a:buFont typeface="Wingdings,Sans-Serif" panose="05000000000000000000" pitchFamily="2" charset="2"/>
            </a:pP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FE85BB-76F6-4ECB-ACF4-88941DB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72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DFB47A6-76B2-4B67-B755-96152CF9D4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414074"/>
              </p:ext>
            </p:extLst>
          </p:nvPr>
        </p:nvGraphicFramePr>
        <p:xfrm>
          <a:off x="569113" y="3816064"/>
          <a:ext cx="8168639" cy="146381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48190">
                  <a:extLst>
                    <a:ext uri="{9D8B030D-6E8A-4147-A177-3AD203B41FA5}">
                      <a16:colId xmlns:a16="http://schemas.microsoft.com/office/drawing/2014/main" val="2849331531"/>
                    </a:ext>
                  </a:extLst>
                </a:gridCol>
                <a:gridCol w="6620449">
                  <a:extLst>
                    <a:ext uri="{9D8B030D-6E8A-4147-A177-3AD203B41FA5}">
                      <a16:colId xmlns:a16="http://schemas.microsoft.com/office/drawing/2014/main" val="1096895723"/>
                    </a:ext>
                  </a:extLst>
                </a:gridCol>
              </a:tblGrid>
              <a:tr h="3665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800" b="0" u="none" strike="noStrike" noProof="0"/>
                        <a:t>Intel® </a:t>
                      </a:r>
                      <a:r>
                        <a:rPr lang="ko-KR" sz="1800" b="0" u="none" strike="noStrike" noProof="0" err="1"/>
                        <a:t>Core</a:t>
                      </a:r>
                      <a:r>
                        <a:rPr lang="ko-KR" sz="1800" b="0" u="none" strike="noStrike" noProof="0"/>
                        <a:t> i5-6300HQ @ 2.3GHz, 4코어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54255"/>
                  </a:ext>
                </a:extLst>
              </a:tr>
              <a:tr h="3598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err="1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800" u="none" strike="noStrike" noProof="0"/>
                        <a:t>8 </a:t>
                      </a:r>
                      <a:r>
                        <a:rPr lang="ko-KR" altLang="en-US" sz="1800" u="none" strike="noStrike" noProof="0" err="1"/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842264"/>
                  </a:ext>
                </a:extLst>
              </a:tr>
              <a:tr h="3598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err="1"/>
                        <a:t>NVMe</a:t>
                      </a:r>
                      <a:r>
                        <a:rPr lang="ko-KR" altLang="en-US"/>
                        <a:t> SSD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SAMSUNG PM-951 128GB </a:t>
                      </a:r>
                      <a:r>
                        <a:rPr lang="af-ZA" altLang="ko-KR" sz="1800" u="none" strike="noStrike" noProof="0"/>
                        <a:t>PCIe3.0x4 (32GT/s)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898804"/>
                  </a:ext>
                </a:extLst>
              </a:tr>
              <a:tr h="3598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err="1"/>
                        <a:t>Ubunbtu</a:t>
                      </a:r>
                      <a:r>
                        <a:rPr lang="ko-KR" altLang="en-US"/>
                        <a:t> 16.04, </a:t>
                      </a:r>
                      <a:r>
                        <a:rPr lang="ko-KR" altLang="en-US" err="1"/>
                        <a:t>Linux</a:t>
                      </a:r>
                      <a:r>
                        <a:rPr lang="ko-KR" altLang="en-US"/>
                        <a:t> </a:t>
                      </a:r>
                      <a:r>
                        <a:rPr lang="ko-KR" altLang="en-US" err="1"/>
                        <a:t>Kernel</a:t>
                      </a:r>
                      <a:r>
                        <a:rPr lang="ko-KR" altLang="en-US"/>
                        <a:t> 4.15.0</a:t>
                      </a:r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2563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18942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F383D9-268B-42A3-8E59-5EE9D1EB3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/>
              <a:t>none</a:t>
            </a:r>
            <a:r>
              <a:rPr lang="ko-KR" altLang="en-US"/>
              <a:t>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3EBFF1-C0A1-4AF8-A082-4E7EC56E2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,Sans-Serif" panose="05000000000000000000" pitchFamily="2" charset="2"/>
            </a:pPr>
            <a:r>
              <a:rPr lang="en-US" altLang="ko-KR" err="1">
                <a:ea typeface="+mn-lt"/>
                <a:cs typeface="+mn-lt"/>
              </a:rPr>
              <a:t>분배성능이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낮음</a:t>
            </a:r>
            <a:endParaRPr lang="en-US" altLang="ko-KR">
              <a:ea typeface="+mn-lt"/>
              <a:cs typeface="+mn-lt"/>
            </a:endParaRPr>
          </a:p>
          <a:p>
            <a:pPr>
              <a:buFont typeface="Wingdings,Sans-Serif" panose="05000000000000000000" pitchFamily="2" charset="2"/>
            </a:pPr>
            <a:r>
              <a:rPr lang="en-US" altLang="ko-KR" err="1">
                <a:ea typeface="+mn-lt"/>
                <a:cs typeface="+mn-lt"/>
              </a:rPr>
              <a:t>Blkio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가중치에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따른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분배가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되지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않음</a:t>
            </a:r>
            <a:r>
              <a:rPr lang="en-US" altLang="ko-KR">
                <a:ea typeface="+mn-lt"/>
                <a:cs typeface="+mn-lt"/>
              </a:rPr>
              <a:t> </a:t>
            </a:r>
          </a:p>
          <a:p>
            <a:pPr>
              <a:buFont typeface="Wingdings,Sans-Serif" panose="05000000000000000000" pitchFamily="2" charset="2"/>
            </a:pPr>
            <a:r>
              <a:rPr lang="en-US" altLang="ko-KR" err="1">
                <a:ea typeface="+mn-lt"/>
                <a:cs typeface="+mn-lt"/>
              </a:rPr>
              <a:t>CPU사용량은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GroupA</a:t>
            </a:r>
            <a:r>
              <a:rPr lang="en-US" altLang="ko-KR">
                <a:ea typeface="+mn-lt"/>
                <a:cs typeface="+mn-lt"/>
              </a:rPr>
              <a:t>, </a:t>
            </a:r>
            <a:r>
              <a:rPr lang="en-US" altLang="ko-KR" err="1">
                <a:ea typeface="+mn-lt"/>
                <a:cs typeface="+mn-lt"/>
              </a:rPr>
              <a:t>GroupB가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동일</a:t>
            </a:r>
          </a:p>
          <a:p>
            <a:pPr marL="0" indent="0">
              <a:buNone/>
            </a:pPr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FE85BB-76F6-4ECB-ACF4-88941DB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73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260F87D-143B-4A6B-A2CF-EAF3AB4708EE}"/>
              </a:ext>
            </a:extLst>
          </p:cNvPr>
          <p:cNvGrpSpPr/>
          <p:nvPr/>
        </p:nvGrpSpPr>
        <p:grpSpPr>
          <a:xfrm>
            <a:off x="6783515" y="2682955"/>
            <a:ext cx="4662668" cy="3567601"/>
            <a:chOff x="6783515" y="2682955"/>
            <a:chExt cx="4662668" cy="3567601"/>
          </a:xfrm>
        </p:grpSpPr>
        <p:pic>
          <p:nvPicPr>
            <p:cNvPr id="6" name="그림 6">
              <a:extLst>
                <a:ext uri="{FF2B5EF4-FFF2-40B4-BE49-F238E27FC236}">
                  <a16:creationId xmlns:a16="http://schemas.microsoft.com/office/drawing/2014/main" id="{A4DF148A-A42E-4CDF-B06F-34D47AB82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83515" y="2682955"/>
              <a:ext cx="4662668" cy="3567601"/>
            </a:xfrm>
            <a:prstGeom prst="rect">
              <a:avLst/>
            </a:prstGeom>
          </p:spPr>
        </p:pic>
        <p:pic>
          <p:nvPicPr>
            <p:cNvPr id="7" name="그림 8">
              <a:extLst>
                <a:ext uri="{FF2B5EF4-FFF2-40B4-BE49-F238E27FC236}">
                  <a16:creationId xmlns:a16="http://schemas.microsoft.com/office/drawing/2014/main" id="{9F71FEC6-C693-4C7D-8BDE-189A5C728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36033" y="5114502"/>
              <a:ext cx="1743075" cy="371475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F269E2E-8B4F-4181-996B-4B3CAFE26034}"/>
              </a:ext>
            </a:extLst>
          </p:cNvPr>
          <p:cNvGrpSpPr/>
          <p:nvPr/>
        </p:nvGrpSpPr>
        <p:grpSpPr>
          <a:xfrm>
            <a:off x="1487562" y="2828560"/>
            <a:ext cx="4656666" cy="3100906"/>
            <a:chOff x="1487562" y="2761041"/>
            <a:chExt cx="4656666" cy="3100906"/>
          </a:xfrm>
        </p:grpSpPr>
        <p:pic>
          <p:nvPicPr>
            <p:cNvPr id="5" name="그림 7" descr="광장이(가) 표시된 사진&#10;&#10;자동 생성된 설명">
              <a:extLst>
                <a:ext uri="{FF2B5EF4-FFF2-40B4-BE49-F238E27FC236}">
                  <a16:creationId xmlns:a16="http://schemas.microsoft.com/office/drawing/2014/main" id="{5F5E74CC-460F-4D1D-8628-DD9BC9D643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595" r="211" b="-316"/>
            <a:stretch/>
          </p:blipFill>
          <p:spPr>
            <a:xfrm>
              <a:off x="1657108" y="3030885"/>
              <a:ext cx="4421835" cy="2831062"/>
            </a:xfrm>
            <a:prstGeom prst="rect">
              <a:avLst/>
            </a:prstGeom>
          </p:spPr>
        </p:pic>
        <p:pic>
          <p:nvPicPr>
            <p:cNvPr id="14" name="그림 6">
              <a:extLst>
                <a:ext uri="{FF2B5EF4-FFF2-40B4-BE49-F238E27FC236}">
                  <a16:creationId xmlns:a16="http://schemas.microsoft.com/office/drawing/2014/main" id="{5D0AB3DE-3508-4AED-8905-9EE18B818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93354"/>
            <a:stretch/>
          </p:blipFill>
          <p:spPr>
            <a:xfrm>
              <a:off x="1487562" y="2761041"/>
              <a:ext cx="4656666" cy="210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77501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F383D9-268B-42A3-8E59-5EE9D1EB3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bfq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3EBFF1-C0A1-4AF8-A082-4E7EC56E2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ea typeface="+mn-lt"/>
                <a:cs typeface="+mn-lt"/>
              </a:rPr>
              <a:t>분배성능이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낮음</a:t>
            </a:r>
          </a:p>
          <a:p>
            <a:r>
              <a:rPr lang="en-US" err="1">
                <a:ea typeface="+mn-lt"/>
                <a:cs typeface="+mn-lt"/>
              </a:rPr>
              <a:t>Blkio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가중치에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따른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분배가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되지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않음</a:t>
            </a:r>
            <a:r>
              <a:rPr lang="en-US">
                <a:ea typeface="+mn-lt"/>
                <a:cs typeface="+mn-lt"/>
              </a:rPr>
              <a:t> </a:t>
            </a:r>
          </a:p>
          <a:p>
            <a:r>
              <a:rPr lang="en-US" err="1">
                <a:ea typeface="+mn-lt"/>
                <a:cs typeface="+mn-lt"/>
              </a:rPr>
              <a:t>CPU사용량은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GroupA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GroupB가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동일</a:t>
            </a:r>
            <a:endParaRPr lang="en-US" err="1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FE85BB-76F6-4ECB-ACF4-88941DB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74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6FF08D7-7B28-4BC2-BDA4-3AFABEC3CB16}"/>
              </a:ext>
            </a:extLst>
          </p:cNvPr>
          <p:cNvGrpSpPr/>
          <p:nvPr/>
        </p:nvGrpSpPr>
        <p:grpSpPr>
          <a:xfrm>
            <a:off x="6817489" y="2715858"/>
            <a:ext cx="4710897" cy="3577248"/>
            <a:chOff x="6740324" y="2696567"/>
            <a:chExt cx="4710897" cy="3577248"/>
          </a:xfrm>
        </p:grpSpPr>
        <p:pic>
          <p:nvPicPr>
            <p:cNvPr id="5" name="그림 6">
              <a:extLst>
                <a:ext uri="{FF2B5EF4-FFF2-40B4-BE49-F238E27FC236}">
                  <a16:creationId xmlns:a16="http://schemas.microsoft.com/office/drawing/2014/main" id="{D03A079F-C17F-43F7-938D-EFF29B0F4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40324" y="2696567"/>
              <a:ext cx="4710897" cy="3577248"/>
            </a:xfrm>
            <a:prstGeom prst="rect">
              <a:avLst/>
            </a:prstGeom>
          </p:spPr>
        </p:pic>
        <p:pic>
          <p:nvPicPr>
            <p:cNvPr id="8" name="그림 8">
              <a:extLst>
                <a:ext uri="{FF2B5EF4-FFF2-40B4-BE49-F238E27FC236}">
                  <a16:creationId xmlns:a16="http://schemas.microsoft.com/office/drawing/2014/main" id="{8DF385DE-C847-4343-8246-11A861017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6388" y="5143439"/>
              <a:ext cx="1781657" cy="371475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9FC6FE7-D34C-40C1-9420-0D6B06C86655}"/>
              </a:ext>
            </a:extLst>
          </p:cNvPr>
          <p:cNvGrpSpPr/>
          <p:nvPr/>
        </p:nvGrpSpPr>
        <p:grpSpPr>
          <a:xfrm>
            <a:off x="1628173" y="2817853"/>
            <a:ext cx="4421862" cy="3159858"/>
            <a:chOff x="1657109" y="2798562"/>
            <a:chExt cx="4421862" cy="3159858"/>
          </a:xfrm>
        </p:grpSpPr>
        <p:pic>
          <p:nvPicPr>
            <p:cNvPr id="6" name="그림 6" descr="광장이(가) 표시된 사진&#10;&#10;자동 생성된 설명">
              <a:extLst>
                <a:ext uri="{FF2B5EF4-FFF2-40B4-BE49-F238E27FC236}">
                  <a16:creationId xmlns:a16="http://schemas.microsoft.com/office/drawing/2014/main" id="{72735129-6369-4625-8E84-54382B5180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500" r="427" b="-625"/>
            <a:stretch/>
          </p:blipFill>
          <p:spPr>
            <a:xfrm>
              <a:off x="1657109" y="3079114"/>
              <a:ext cx="4421862" cy="2879306"/>
            </a:xfrm>
            <a:prstGeom prst="rect">
              <a:avLst/>
            </a:prstGeom>
          </p:spPr>
        </p:pic>
        <p:pic>
          <p:nvPicPr>
            <p:cNvPr id="7" name="그림 9">
              <a:extLst>
                <a:ext uri="{FF2B5EF4-FFF2-40B4-BE49-F238E27FC236}">
                  <a16:creationId xmlns:a16="http://schemas.microsoft.com/office/drawing/2014/main" id="{8330D58B-8891-4B50-9100-69FF711FC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92146" y="2798562"/>
              <a:ext cx="4161100" cy="2384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12334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F383D9-268B-42A3-8E59-5EE9D1EB3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kyber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3EBFF1-C0A1-4AF8-A082-4E7EC56E2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386" y="888506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ea typeface="+mn-lt"/>
                <a:cs typeface="+mn-lt"/>
              </a:rPr>
              <a:t>분배성능이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낮음</a:t>
            </a:r>
          </a:p>
          <a:p>
            <a:r>
              <a:rPr lang="en-US" err="1">
                <a:ea typeface="+mn-lt"/>
                <a:cs typeface="+mn-lt"/>
              </a:rPr>
              <a:t>Blkio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가중치에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따른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분배가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되지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않음</a:t>
            </a:r>
            <a:r>
              <a:rPr lang="en-US">
                <a:ea typeface="+mn-lt"/>
                <a:cs typeface="+mn-lt"/>
              </a:rPr>
              <a:t> </a:t>
            </a:r>
          </a:p>
          <a:p>
            <a:r>
              <a:rPr lang="en-US" err="1">
                <a:ea typeface="+mn-lt"/>
                <a:cs typeface="+mn-lt"/>
              </a:rPr>
              <a:t>CPU사용량은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GroupA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GroupB가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동일</a:t>
            </a:r>
            <a:endParaRPr lang="en-US" err="1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FE85BB-76F6-4ECB-ACF4-88941DB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75</a:t>
            </a:fld>
            <a:endParaRPr lang="ko-KR" altLang="en-US"/>
          </a:p>
        </p:txBody>
      </p:sp>
      <p:pic>
        <p:nvPicPr>
          <p:cNvPr id="7" name="그림 7">
            <a:extLst>
              <a:ext uri="{FF2B5EF4-FFF2-40B4-BE49-F238E27FC236}">
                <a16:creationId xmlns:a16="http://schemas.microsoft.com/office/drawing/2014/main" id="{DB9C354F-F154-4D6C-B95B-95D07D241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362" y="5210958"/>
            <a:ext cx="1743075" cy="371475"/>
          </a:xfrm>
          <a:prstGeom prst="rect">
            <a:avLst/>
          </a:prstGeom>
        </p:spPr>
      </p:pic>
      <p:pic>
        <p:nvPicPr>
          <p:cNvPr id="5" name="그림 8" descr="광장이(가) 표시된 사진&#10;&#10;자동 생성된 설명">
            <a:extLst>
              <a:ext uri="{FF2B5EF4-FFF2-40B4-BE49-F238E27FC236}">
                <a16:creationId xmlns:a16="http://schemas.microsoft.com/office/drawing/2014/main" id="{1BD66EAA-A25D-4FEB-96D6-0C42B1583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464" y="2886202"/>
            <a:ext cx="4450464" cy="3082228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57658EE2-937C-49A5-A9A5-9A125CE62B9C}"/>
              </a:ext>
            </a:extLst>
          </p:cNvPr>
          <p:cNvGrpSpPr/>
          <p:nvPr/>
        </p:nvGrpSpPr>
        <p:grpSpPr>
          <a:xfrm>
            <a:off x="6875361" y="2857266"/>
            <a:ext cx="4845949" cy="3445570"/>
            <a:chOff x="6875361" y="2857266"/>
            <a:chExt cx="4845949" cy="3445570"/>
          </a:xfrm>
        </p:grpSpPr>
        <p:pic>
          <p:nvPicPr>
            <p:cNvPr id="6" name="그림 6">
              <a:extLst>
                <a:ext uri="{FF2B5EF4-FFF2-40B4-BE49-F238E27FC236}">
                  <a16:creationId xmlns:a16="http://schemas.microsoft.com/office/drawing/2014/main" id="{B405C94A-2DE2-4008-9F64-5B25985225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915" r="204" b="282"/>
            <a:stretch/>
          </p:blipFill>
          <p:spPr>
            <a:xfrm>
              <a:off x="6875361" y="3092035"/>
              <a:ext cx="4720556" cy="3210801"/>
            </a:xfrm>
            <a:prstGeom prst="rect">
              <a:avLst/>
            </a:prstGeom>
          </p:spPr>
        </p:pic>
        <p:pic>
          <p:nvPicPr>
            <p:cNvPr id="9" name="그림 8" descr="광장이(가) 표시된 사진&#10;&#10;자동 생성된 설명">
              <a:extLst>
                <a:ext uri="{FF2B5EF4-FFF2-40B4-BE49-F238E27FC236}">
                  <a16:creationId xmlns:a16="http://schemas.microsoft.com/office/drawing/2014/main" id="{A93323CD-546A-4980-8F4D-AE82381653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16" b="93103"/>
            <a:stretch/>
          </p:blipFill>
          <p:spPr>
            <a:xfrm>
              <a:off x="6875362" y="2857266"/>
              <a:ext cx="4845948" cy="2318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6050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F383D9-268B-42A3-8E59-5EE9D1EB3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mq-deadline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3EBFF1-C0A1-4AF8-A082-4E7EC56E2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ea typeface="+mn-lt"/>
                <a:cs typeface="+mn-lt"/>
              </a:rPr>
              <a:t>분배성능이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낮음</a:t>
            </a:r>
          </a:p>
          <a:p>
            <a:r>
              <a:rPr lang="en-US" err="1">
                <a:ea typeface="+mn-lt"/>
                <a:cs typeface="+mn-lt"/>
              </a:rPr>
              <a:t>Blkio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가중치에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따른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분배가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되지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않음</a:t>
            </a:r>
            <a:r>
              <a:rPr lang="en-US">
                <a:ea typeface="+mn-lt"/>
                <a:cs typeface="+mn-lt"/>
              </a:rPr>
              <a:t> </a:t>
            </a:r>
          </a:p>
          <a:p>
            <a:r>
              <a:rPr lang="en-US" err="1">
                <a:ea typeface="+mn-lt"/>
                <a:cs typeface="+mn-lt"/>
              </a:rPr>
              <a:t>CPU사용량은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GroupA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GroupB가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동일</a:t>
            </a:r>
            <a:endParaRPr lang="en-US" err="1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FE85BB-76F6-4ECB-ACF4-88941DB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76</a:t>
            </a:fld>
            <a:endParaRPr lang="ko-KR" altLang="en-US"/>
          </a:p>
        </p:txBody>
      </p:sp>
      <p:pic>
        <p:nvPicPr>
          <p:cNvPr id="5" name="그림 6">
            <a:extLst>
              <a:ext uri="{FF2B5EF4-FFF2-40B4-BE49-F238E27FC236}">
                <a16:creationId xmlns:a16="http://schemas.microsoft.com/office/drawing/2014/main" id="{F2993699-418E-4AA7-B952-A50946BEF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526" y="2889479"/>
            <a:ext cx="4662668" cy="3432563"/>
          </a:xfrm>
          <a:prstGeom prst="rect">
            <a:avLst/>
          </a:prstGeom>
        </p:spPr>
      </p:pic>
      <p:pic>
        <p:nvPicPr>
          <p:cNvPr id="6" name="그림 6" descr="광장이(가) 표시된 사진&#10;&#10;자동 생성된 설명">
            <a:extLst>
              <a:ext uri="{FF2B5EF4-FFF2-40B4-BE49-F238E27FC236}">
                <a16:creationId xmlns:a16="http://schemas.microsoft.com/office/drawing/2014/main" id="{C608622B-2529-4998-95F2-8BC3B71A8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28" y="2886202"/>
            <a:ext cx="4373300" cy="304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656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F383D9-268B-42A3-8E59-5EE9D1EB3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스케줄러별 blkio, cpu 가중치 동시제어 테스트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3EBFF1-C0A1-4AF8-A082-4E7EC56E2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,Sans-Serif" panose="05000000000000000000" pitchFamily="2" charset="2"/>
            </a:pPr>
            <a:r>
              <a:rPr lang="en-US" altLang="ko-KR">
                <a:ea typeface="+mn-lt"/>
                <a:cs typeface="+mn-lt"/>
              </a:rPr>
              <a:t>blkio, cpu, cpuset 서브시스템으로 마운트된 각 그룹의 가중치 I/O throttling 테스트</a:t>
            </a:r>
          </a:p>
          <a:p>
            <a:pPr>
              <a:buFont typeface="Wingdings,Sans-Serif" panose="05000000000000000000" pitchFamily="2" charset="2"/>
            </a:pPr>
            <a:r>
              <a:rPr lang="en-US" altLang="ko-KR">
                <a:ea typeface="+mn-lt"/>
                <a:cs typeface="+mn-lt"/>
              </a:rPr>
              <a:t>GroupA, GroupB cpu.shares, blkio.weight 가중치 설정(4:1)</a:t>
            </a:r>
          </a:p>
          <a:p>
            <a:pPr marL="575945" lvl="1">
              <a:buFont typeface="Arial" panose="05000000000000000000" pitchFamily="2" charset="2"/>
              <a:buChar char="•"/>
            </a:pPr>
            <a:r>
              <a:rPr lang="en-US">
                <a:solidFill>
                  <a:schemeClr val="accent5"/>
                </a:solidFill>
                <a:ea typeface="+mn-lt"/>
                <a:cs typeface="+mn-lt"/>
              </a:rPr>
              <a:t>echo 1024 &gt; /cgroup_tmp/GroupA/cpu.shares</a:t>
            </a:r>
            <a:endParaRPr lang="en-US" altLang="ko-KR">
              <a:solidFill>
                <a:schemeClr val="accent5"/>
              </a:solidFill>
              <a:ea typeface="+mn-lt"/>
              <a:cs typeface="+mn-lt"/>
            </a:endParaRPr>
          </a:p>
          <a:p>
            <a:pPr marL="575945" lvl="1">
              <a:buFont typeface="Arial" panose="05000000000000000000" pitchFamily="2" charset="2"/>
            </a:pPr>
            <a:r>
              <a:rPr lang="en-US">
                <a:solidFill>
                  <a:schemeClr val="accent5"/>
                </a:solidFill>
                <a:ea typeface="+mn-lt"/>
                <a:cs typeface="+mn-lt"/>
              </a:rPr>
              <a:t>echo 256 &gt; /cgroup_tmp/GroupB/cpu.shares</a:t>
            </a:r>
            <a:endParaRPr lang="en-US">
              <a:solidFill>
                <a:schemeClr val="accent5"/>
              </a:solidFill>
            </a:endParaRPr>
          </a:p>
          <a:p>
            <a:pPr marL="575945" lvl="1">
              <a:buFont typeface="Arial" panose="05000000000000000000" pitchFamily="2" charset="2"/>
            </a:pPr>
            <a:r>
              <a:rPr lang="en-US" altLang="ko-KR">
                <a:solidFill>
                  <a:schemeClr val="accent5"/>
                </a:solidFill>
              </a:rPr>
              <a:t>echo 1000 &gt; /cgroup_tmp/GroupA/blkio.weight</a:t>
            </a:r>
          </a:p>
          <a:p>
            <a:pPr marL="575945" lvl="1">
              <a:buFont typeface="Arial" panose="05000000000000000000" pitchFamily="2" charset="2"/>
              <a:buChar char="•"/>
            </a:pPr>
            <a:r>
              <a:rPr lang="en-US">
                <a:solidFill>
                  <a:schemeClr val="accent5"/>
                </a:solidFill>
                <a:ea typeface="+mn-lt"/>
                <a:cs typeface="+mn-lt"/>
              </a:rPr>
              <a:t>echo 250 &gt; /cgroup_tmp/GroupB/blkio.weight</a:t>
            </a:r>
            <a:endParaRPr lang="en-US" altLang="ko-KR">
              <a:solidFill>
                <a:schemeClr val="accent5"/>
              </a:solidFill>
            </a:endParaRPr>
          </a:p>
          <a:p>
            <a:pPr marL="575945" lvl="1">
              <a:buFont typeface="Arial" panose="05000000000000000000" pitchFamily="2" charset="2"/>
              <a:buChar char="•"/>
            </a:pPr>
            <a:r>
              <a:rPr lang="en-US">
                <a:solidFill>
                  <a:schemeClr val="accent5"/>
                </a:solidFill>
              </a:rPr>
              <a:t>echo 0 &gt; /cgroup_tmp/GroupA/cpuset.cpus(</a:t>
            </a:r>
            <a:r>
              <a:rPr lang="ko-KR" altLang="en-US">
                <a:solidFill>
                  <a:schemeClr val="accent5"/>
                </a:solidFill>
              </a:rPr>
              <a:t>단일코어만</a:t>
            </a:r>
            <a:r>
              <a:rPr lang="en-US">
                <a:solidFill>
                  <a:schemeClr val="accent5"/>
                </a:solidFill>
              </a:rPr>
              <a:t> </a:t>
            </a:r>
            <a:r>
              <a:rPr lang="ko-KR" altLang="en-US">
                <a:solidFill>
                  <a:schemeClr val="accent5"/>
                </a:solidFill>
              </a:rPr>
              <a:t>사용하도록</a:t>
            </a:r>
            <a:r>
              <a:rPr lang="en-US">
                <a:solidFill>
                  <a:schemeClr val="accent5"/>
                </a:solidFill>
              </a:rPr>
              <a:t> </a:t>
            </a:r>
            <a:r>
              <a:rPr lang="ko-KR" altLang="en-US">
                <a:solidFill>
                  <a:schemeClr val="accent5"/>
                </a:solidFill>
              </a:rPr>
              <a:t>설정)</a:t>
            </a:r>
            <a:endParaRPr lang="en-US" altLang="ko-KR">
              <a:solidFill>
                <a:schemeClr val="accent5"/>
              </a:solidFill>
            </a:endParaRPr>
          </a:p>
          <a:p>
            <a:pPr marL="575945" lvl="1">
              <a:buFont typeface="Arial" panose="05000000000000000000" pitchFamily="2" charset="2"/>
              <a:buChar char="•"/>
            </a:pPr>
            <a:r>
              <a:rPr lang="en-US">
                <a:solidFill>
                  <a:schemeClr val="accent5"/>
                </a:solidFill>
                <a:ea typeface="+mn-lt"/>
                <a:cs typeface="+mn-lt"/>
              </a:rPr>
              <a:t>echo 0 &gt; /cgroup_tmp/GroupB/cpuset.cpus</a:t>
            </a:r>
            <a:endParaRPr lang="en-US">
              <a:solidFill>
                <a:schemeClr val="accent5"/>
              </a:solidFill>
            </a:endParaRPr>
          </a:p>
          <a:p>
            <a:pPr>
              <a:buFont typeface="Wingdings,Sans-Serif" panose="05000000000000000000" pitchFamily="2" charset="2"/>
            </a:pPr>
            <a:endParaRPr lang="en-US" altLang="ko-KR"/>
          </a:p>
          <a:p>
            <a:pPr>
              <a:buFont typeface="Wingdings,Sans-Serif" panose="05000000000000000000" pitchFamily="2" charset="2"/>
            </a:pP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FE85BB-76F6-4ECB-ACF4-88941DB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8820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F383D9-268B-42A3-8E59-5EE9D1EB3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스케줄러별 blkio, cpu 가중치 동시제어 테스트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3EBFF1-C0A1-4AF8-A082-4E7EC56E2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,Sans-Serif" panose="05000000000000000000" pitchFamily="2" charset="2"/>
            </a:pPr>
            <a:r>
              <a:rPr lang="en-US" altLang="ko-KR"/>
              <a:t>테스트 환경</a:t>
            </a:r>
          </a:p>
          <a:p>
            <a:pPr>
              <a:buFont typeface="Wingdings,Sans-Serif" panose="05000000000000000000" pitchFamily="2" charset="2"/>
            </a:pP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FE85BB-76F6-4ECB-ACF4-88941DB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78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DFB47A6-76B2-4B67-B755-96152CF9D4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060605"/>
              </p:ext>
            </p:extLst>
          </p:nvPr>
        </p:nvGraphicFramePr>
        <p:xfrm>
          <a:off x="558800" y="1540932"/>
          <a:ext cx="8168639" cy="14782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48190">
                  <a:extLst>
                    <a:ext uri="{9D8B030D-6E8A-4147-A177-3AD203B41FA5}">
                      <a16:colId xmlns:a16="http://schemas.microsoft.com/office/drawing/2014/main" val="2849331531"/>
                    </a:ext>
                  </a:extLst>
                </a:gridCol>
                <a:gridCol w="6620449">
                  <a:extLst>
                    <a:ext uri="{9D8B030D-6E8A-4147-A177-3AD203B41FA5}">
                      <a16:colId xmlns:a16="http://schemas.microsoft.com/office/drawing/2014/main" val="109689572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800" b="0" u="none" strike="noStrike" noProof="0"/>
                        <a:t>Intel® </a:t>
                      </a:r>
                      <a:r>
                        <a:rPr lang="ko-KR" sz="1800" b="0" u="none" strike="noStrike" noProof="0" err="1"/>
                        <a:t>Core</a:t>
                      </a:r>
                      <a:r>
                        <a:rPr lang="ko-KR" sz="1800" b="0" u="none" strike="noStrike" noProof="0"/>
                        <a:t> i5-6300HQ @ 2.3GHz, 4코어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54255"/>
                  </a:ext>
                </a:extLst>
              </a:tr>
              <a:tr h="3598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err="1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800" u="none" strike="noStrike" noProof="0"/>
                        <a:t>8 </a:t>
                      </a:r>
                      <a:r>
                        <a:rPr lang="ko-KR" altLang="en-US" sz="1800" u="none" strike="noStrike" noProof="0" err="1"/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842264"/>
                  </a:ext>
                </a:extLst>
              </a:tr>
              <a:tr h="3598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err="1"/>
                        <a:t>NVMe</a:t>
                      </a:r>
                      <a:r>
                        <a:rPr lang="ko-KR" altLang="en-US"/>
                        <a:t> SSD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SAMSUNG PM-951 128GB </a:t>
                      </a:r>
                      <a:r>
                        <a:rPr lang="af-ZA" altLang="ko-KR" sz="1800" u="none" strike="noStrike" noProof="0"/>
                        <a:t>PCIe3.0x4 (32GT/s)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898804"/>
                  </a:ext>
                </a:extLst>
              </a:tr>
              <a:tr h="3598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err="1"/>
                        <a:t>Ubunbtu</a:t>
                      </a:r>
                      <a:r>
                        <a:rPr lang="ko-KR" altLang="en-US"/>
                        <a:t> 16.04, </a:t>
                      </a:r>
                      <a:r>
                        <a:rPr lang="ko-KR" altLang="en-US" err="1"/>
                        <a:t>Linux</a:t>
                      </a:r>
                      <a:r>
                        <a:rPr lang="ko-KR" altLang="en-US"/>
                        <a:t> </a:t>
                      </a:r>
                      <a:r>
                        <a:rPr lang="ko-KR" altLang="en-US" err="1"/>
                        <a:t>Kernel</a:t>
                      </a:r>
                      <a:r>
                        <a:rPr lang="ko-KR" altLang="en-US"/>
                        <a:t> 4.15.0</a:t>
                      </a:r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2563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63297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F383D9-268B-42A3-8E59-5EE9D1EB3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/>
              <a:t>none</a:t>
            </a:r>
            <a:r>
              <a:rPr lang="ko-KR" altLang="en-US"/>
              <a:t>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3EBFF1-C0A1-4AF8-A082-4E7EC56E2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,Sans-Serif" panose="05000000000000000000" pitchFamily="2" charset="2"/>
            </a:pPr>
            <a:r>
              <a:rPr lang="en-US" altLang="ko-KR">
                <a:ea typeface="+mn-lt"/>
                <a:cs typeface="+mn-lt"/>
              </a:rPr>
              <a:t>3mib부터 </a:t>
            </a:r>
            <a:r>
              <a:rPr lang="en-US" altLang="ko-KR" err="1">
                <a:ea typeface="+mn-lt"/>
                <a:cs typeface="+mn-lt"/>
              </a:rPr>
              <a:t>분배성능이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좋아짐</a:t>
            </a:r>
            <a:r>
              <a:rPr lang="en-US" altLang="ko-KR">
                <a:ea typeface="+mn-lt"/>
                <a:cs typeface="+mn-lt"/>
              </a:rPr>
              <a:t> </a:t>
            </a:r>
          </a:p>
          <a:p>
            <a:pPr>
              <a:buFont typeface="Wingdings,Sans-Serif" panose="05000000000000000000" pitchFamily="2" charset="2"/>
            </a:pPr>
            <a:r>
              <a:rPr lang="en-US" altLang="ko-KR" err="1">
                <a:ea typeface="+mn-lt"/>
                <a:cs typeface="+mn-lt"/>
              </a:rPr>
              <a:t>CPU사용량은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가중치에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비례</a:t>
            </a:r>
          </a:p>
          <a:p>
            <a:pPr>
              <a:buFont typeface="Wingdings,Sans-Serif" panose="05000000000000000000" pitchFamily="2" charset="2"/>
            </a:pPr>
            <a:r>
              <a:rPr lang="en-US" altLang="ko-KR">
                <a:ea typeface="+mn-lt"/>
                <a:cs typeface="+mn-lt"/>
              </a:rPr>
              <a:t>CPU, </a:t>
            </a:r>
            <a:r>
              <a:rPr lang="en-US" altLang="ko-KR" err="1">
                <a:ea typeface="+mn-lt"/>
                <a:cs typeface="+mn-lt"/>
              </a:rPr>
              <a:t>blkio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가중치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비율만큼</a:t>
            </a:r>
            <a:r>
              <a:rPr lang="en-US" altLang="ko-KR">
                <a:ea typeface="+mn-lt"/>
                <a:cs typeface="+mn-lt"/>
              </a:rPr>
              <a:t> I/</a:t>
            </a:r>
            <a:r>
              <a:rPr lang="en-US" altLang="ko-KR" err="1">
                <a:ea typeface="+mn-lt"/>
                <a:cs typeface="+mn-lt"/>
              </a:rPr>
              <a:t>O가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분배되지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않음</a:t>
            </a:r>
            <a:endParaRPr lang="en-US" altLang="ko-KR">
              <a:ea typeface="+mn-lt"/>
              <a:cs typeface="+mn-lt"/>
            </a:endParaRPr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FE85BB-76F6-4ECB-ACF4-88941DB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79</a:t>
            </a:fld>
            <a:endParaRPr lang="ko-KR" altLang="en-US"/>
          </a:p>
        </p:txBody>
      </p:sp>
      <p:pic>
        <p:nvPicPr>
          <p:cNvPr id="5" name="그림 7">
            <a:extLst>
              <a:ext uri="{FF2B5EF4-FFF2-40B4-BE49-F238E27FC236}">
                <a16:creationId xmlns:a16="http://schemas.microsoft.com/office/drawing/2014/main" id="{A06F6E52-0A7C-4032-979F-2ECF3A21B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2471" y="2766294"/>
            <a:ext cx="4802635" cy="3628690"/>
          </a:xfrm>
          <a:prstGeom prst="rect">
            <a:avLst/>
          </a:prstGeom>
        </p:spPr>
      </p:pic>
      <p:pic>
        <p:nvPicPr>
          <p:cNvPr id="7" name="그림 7">
            <a:extLst>
              <a:ext uri="{FF2B5EF4-FFF2-40B4-BE49-F238E27FC236}">
                <a16:creationId xmlns:a16="http://schemas.microsoft.com/office/drawing/2014/main" id="{BBC13912-CC0C-429A-BAE3-A7E186ADE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384" y="2767240"/>
            <a:ext cx="4605866" cy="318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061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FAAB7A-7E0F-4A07-ABCE-CEA8358E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Pid vs Tid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FC0A1-D8A9-4893-9A50-178756001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Pid는 프로세스 고유식별번호</a:t>
            </a:r>
          </a:p>
          <a:p>
            <a:pPr marL="575945" lvl="1"/>
            <a:r>
              <a:rPr lang="ko-KR" altLang="en-US"/>
              <a:t>커널에서 스케줄링 가능한 메모리와 파일을 공유하는 스레드 객체그룹</a:t>
            </a:r>
          </a:p>
          <a:p>
            <a:r>
              <a:rPr lang="ko-KR" altLang="en-US"/>
              <a:t>Tid는 스레드 고유식별번호</a:t>
            </a:r>
          </a:p>
          <a:p>
            <a:pPr marL="575945" lvl="1"/>
            <a:r>
              <a:rPr lang="ko-KR" altLang="en-US"/>
              <a:t>커널에서 스케줄링 가능한 객체</a:t>
            </a:r>
          </a:p>
          <a:p>
            <a:r>
              <a:rPr lang="ko-KR" altLang="en-US"/>
              <a:t>어떤 프로세스가 시스템에서 단일 스레드로 동작하면 Pid = Tid</a:t>
            </a: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endParaRPr lang="ko-KR" alt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 altLang="ko-KR">
              <a:ea typeface="+mn-lt"/>
              <a:cs typeface="+mn-lt"/>
            </a:endParaRPr>
          </a:p>
          <a:p>
            <a:pPr>
              <a:buFont typeface="Wingdings"/>
              <a:buChar char="§"/>
            </a:pPr>
            <a:endParaRPr lang="ko-KR" altLang="en-US">
              <a:ea typeface="+mn-lt"/>
              <a:cs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578B2-7394-4A6B-9B78-7F7B1871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B709936A-AE66-4705-98FC-3D9B499DC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356" y="3676985"/>
            <a:ext cx="4301995" cy="2518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9D26C1-3B6C-49F2-A3A3-2E0459603FAB}"/>
              </a:ext>
            </a:extLst>
          </p:cNvPr>
          <p:cNvSpPr txBox="1"/>
          <p:nvPr/>
        </p:nvSpPr>
        <p:spPr>
          <a:xfrm>
            <a:off x="7070332" y="6205590"/>
            <a:ext cx="637340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>
                <a:solidFill>
                  <a:schemeClr val="accent1"/>
                </a:solidFill>
                <a:ea typeface="+mn-lt"/>
                <a:cs typeface="+mn-lt"/>
              </a:rPr>
              <a:t>문C 블로그, http</a:t>
            </a:r>
            <a:r>
              <a:rPr lang="ko-KR" sz="1200">
                <a:solidFill>
                  <a:schemeClr val="accent1"/>
                </a:solidFill>
                <a:ea typeface="+mn-lt"/>
                <a:cs typeface="+mn-lt"/>
              </a:rPr>
              <a:t>://</a:t>
            </a:r>
            <a:r>
              <a:rPr lang="en-US" altLang="ko-KR" sz="1200">
                <a:solidFill>
                  <a:schemeClr val="accent1"/>
                </a:solidFill>
                <a:ea typeface="+mn-lt"/>
                <a:cs typeface="+mn-lt"/>
              </a:rPr>
              <a:t>jake.dothome</a:t>
            </a:r>
            <a:r>
              <a:rPr lang="ko-KR" sz="1200">
                <a:solidFill>
                  <a:schemeClr val="accent1"/>
                </a:solidFill>
                <a:ea typeface="+mn-lt"/>
                <a:cs typeface="+mn-lt"/>
              </a:rPr>
              <a:t>.</a:t>
            </a:r>
            <a:r>
              <a:rPr lang="en-US" altLang="ko-KR" sz="1200">
                <a:solidFill>
                  <a:schemeClr val="accent1"/>
                </a:solidFill>
                <a:ea typeface="+mn-lt"/>
                <a:cs typeface="+mn-lt"/>
              </a:rPr>
              <a:t>co</a:t>
            </a:r>
            <a:r>
              <a:rPr lang="ko-KR" sz="1200">
                <a:solidFill>
                  <a:schemeClr val="accent1"/>
                </a:solidFill>
                <a:ea typeface="+mn-lt"/>
                <a:cs typeface="+mn-lt"/>
              </a:rPr>
              <a:t>.</a:t>
            </a:r>
            <a:r>
              <a:rPr lang="en-US" altLang="ko-KR" sz="1200">
                <a:solidFill>
                  <a:schemeClr val="accent1"/>
                </a:solidFill>
                <a:ea typeface="+mn-lt"/>
                <a:cs typeface="+mn-lt"/>
              </a:rPr>
              <a:t>kr</a:t>
            </a:r>
            <a:r>
              <a:rPr lang="ko-KR" sz="1200">
                <a:solidFill>
                  <a:schemeClr val="accent1"/>
                </a:solidFill>
                <a:ea typeface="+mn-lt"/>
                <a:cs typeface="+mn-lt"/>
              </a:rPr>
              <a:t>/</a:t>
            </a:r>
            <a:r>
              <a:rPr lang="en-US" altLang="ko-KR" sz="1200">
                <a:solidFill>
                  <a:schemeClr val="accent1"/>
                </a:solidFill>
                <a:ea typeface="+mn-lt"/>
                <a:cs typeface="+mn-lt"/>
              </a:rPr>
              <a:t>pid</a:t>
            </a:r>
            <a:r>
              <a:rPr lang="ko-KR" sz="1200">
                <a:solidFill>
                  <a:schemeClr val="accent1"/>
                </a:solidFill>
                <a:ea typeface="+mn-lt"/>
                <a:cs typeface="+mn-lt"/>
              </a:rPr>
              <a:t>/</a:t>
            </a:r>
            <a:endParaRPr lang="ko-KR">
              <a:solidFill>
                <a:schemeClr val="accent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41918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F383D9-268B-42A3-8E59-5EE9D1EB3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bfq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3EBFF1-C0A1-4AF8-A082-4E7EC56E2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3mib부터 </a:t>
            </a:r>
            <a:r>
              <a:rPr lang="en-US" err="1">
                <a:ea typeface="+mn-lt"/>
                <a:cs typeface="+mn-lt"/>
              </a:rPr>
              <a:t>분배성능이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좋아짐</a:t>
            </a:r>
            <a:r>
              <a:rPr lang="en-US">
                <a:ea typeface="+mn-lt"/>
                <a:cs typeface="+mn-lt"/>
              </a:rPr>
              <a:t> </a:t>
            </a:r>
          </a:p>
          <a:p>
            <a:r>
              <a:rPr lang="en-US" err="1">
                <a:ea typeface="+mn-lt"/>
                <a:cs typeface="+mn-lt"/>
              </a:rPr>
              <a:t>CPU사용량은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가중치에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비례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CPU, </a:t>
            </a:r>
            <a:r>
              <a:rPr lang="en-US" err="1">
                <a:ea typeface="+mn-lt"/>
                <a:cs typeface="+mn-lt"/>
              </a:rPr>
              <a:t>blkio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가중치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비율만큼</a:t>
            </a:r>
            <a:r>
              <a:rPr lang="en-US">
                <a:ea typeface="+mn-lt"/>
                <a:cs typeface="+mn-lt"/>
              </a:rPr>
              <a:t> I/</a:t>
            </a:r>
            <a:r>
              <a:rPr lang="en-US" err="1">
                <a:ea typeface="+mn-lt"/>
                <a:cs typeface="+mn-lt"/>
              </a:rPr>
              <a:t>O가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분배되지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않음</a:t>
            </a:r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FE85BB-76F6-4ECB-ACF4-88941DB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80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588A576-441B-4D59-80D7-A29C6B718AA3}"/>
              </a:ext>
            </a:extLst>
          </p:cNvPr>
          <p:cNvGrpSpPr/>
          <p:nvPr/>
        </p:nvGrpSpPr>
        <p:grpSpPr>
          <a:xfrm>
            <a:off x="6933235" y="2844279"/>
            <a:ext cx="4884516" cy="3620201"/>
            <a:chOff x="6933235" y="2844279"/>
            <a:chExt cx="4884516" cy="3620201"/>
          </a:xfrm>
        </p:grpSpPr>
        <p:pic>
          <p:nvPicPr>
            <p:cNvPr id="6" name="그림 6">
              <a:extLst>
                <a:ext uri="{FF2B5EF4-FFF2-40B4-BE49-F238E27FC236}">
                  <a16:creationId xmlns:a16="http://schemas.microsoft.com/office/drawing/2014/main" id="{89F6B3D5-CC68-4300-9FFB-C20C535314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037" r="201" b="326"/>
            <a:stretch/>
          </p:blipFill>
          <p:spPr>
            <a:xfrm>
              <a:off x="6981463" y="3024516"/>
              <a:ext cx="4788072" cy="3439964"/>
            </a:xfrm>
            <a:prstGeom prst="rect">
              <a:avLst/>
            </a:prstGeom>
          </p:spPr>
        </p:pic>
        <p:pic>
          <p:nvPicPr>
            <p:cNvPr id="10" name="그림 6">
              <a:extLst>
                <a:ext uri="{FF2B5EF4-FFF2-40B4-BE49-F238E27FC236}">
                  <a16:creationId xmlns:a16="http://schemas.microsoft.com/office/drawing/2014/main" id="{D46D657C-B5F8-4BE6-B4B1-65FB5E078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3235" y="2844279"/>
              <a:ext cx="4884516" cy="224176"/>
            </a:xfrm>
            <a:prstGeom prst="rect">
              <a:avLst/>
            </a:prstGeom>
          </p:spPr>
        </p:pic>
      </p:grpSp>
      <p:pic>
        <p:nvPicPr>
          <p:cNvPr id="5" name="그림 6">
            <a:extLst>
              <a:ext uri="{FF2B5EF4-FFF2-40B4-BE49-F238E27FC236}">
                <a16:creationId xmlns:a16="http://schemas.microsoft.com/office/drawing/2014/main" id="{4F50941D-19AE-4D9A-B545-957B58200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172" y="2847620"/>
            <a:ext cx="4411881" cy="308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4287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F383D9-268B-42A3-8E59-5EE9D1EB3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kyber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3EBFF1-C0A1-4AF8-A082-4E7EC56E2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3mib부터 </a:t>
            </a:r>
            <a:r>
              <a:rPr lang="en-US" err="1">
                <a:ea typeface="+mn-lt"/>
                <a:cs typeface="+mn-lt"/>
              </a:rPr>
              <a:t>분배성능이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좋아짐</a:t>
            </a:r>
            <a:r>
              <a:rPr lang="en-US">
                <a:ea typeface="+mn-lt"/>
                <a:cs typeface="+mn-lt"/>
              </a:rPr>
              <a:t> </a:t>
            </a:r>
          </a:p>
          <a:p>
            <a:r>
              <a:rPr lang="en-US" err="1">
                <a:ea typeface="+mn-lt"/>
                <a:cs typeface="+mn-lt"/>
              </a:rPr>
              <a:t>CPU사용량은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가중치에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비례</a:t>
            </a:r>
          </a:p>
          <a:p>
            <a:r>
              <a:rPr lang="en-US">
                <a:ea typeface="+mn-lt"/>
                <a:cs typeface="+mn-lt"/>
              </a:rPr>
              <a:t>CPU, </a:t>
            </a:r>
            <a:r>
              <a:rPr lang="en-US" err="1">
                <a:ea typeface="+mn-lt"/>
                <a:cs typeface="+mn-lt"/>
              </a:rPr>
              <a:t>blkio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가중치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비율만큼</a:t>
            </a:r>
            <a:r>
              <a:rPr lang="en-US">
                <a:ea typeface="+mn-lt"/>
                <a:cs typeface="+mn-lt"/>
              </a:rPr>
              <a:t> I/</a:t>
            </a:r>
            <a:r>
              <a:rPr lang="en-US" err="1">
                <a:ea typeface="+mn-lt"/>
                <a:cs typeface="+mn-lt"/>
              </a:rPr>
              <a:t>O가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분배되지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않음</a:t>
            </a:r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FE85BB-76F6-4ECB-ACF4-88941DB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81</a:t>
            </a:fld>
            <a:endParaRPr lang="ko-KR" altLang="en-US"/>
          </a:p>
        </p:txBody>
      </p:sp>
      <p:pic>
        <p:nvPicPr>
          <p:cNvPr id="5" name="그림 6">
            <a:extLst>
              <a:ext uri="{FF2B5EF4-FFF2-40B4-BE49-F238E27FC236}">
                <a16:creationId xmlns:a16="http://schemas.microsoft.com/office/drawing/2014/main" id="{BCA52E15-06D1-4ECF-8B9D-76F096452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463" y="2870188"/>
            <a:ext cx="4788060" cy="3509727"/>
          </a:xfrm>
          <a:prstGeom prst="rect">
            <a:avLst/>
          </a:prstGeom>
        </p:spPr>
      </p:pic>
      <p:pic>
        <p:nvPicPr>
          <p:cNvPr id="6" name="그림 7">
            <a:extLst>
              <a:ext uri="{FF2B5EF4-FFF2-40B4-BE49-F238E27FC236}">
                <a16:creationId xmlns:a16="http://schemas.microsoft.com/office/drawing/2014/main" id="{8C574D6D-0040-4360-AAA8-E995A617F6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2" r="217" b="-314"/>
          <a:stretch/>
        </p:blipFill>
        <p:spPr>
          <a:xfrm>
            <a:off x="1695691" y="3108049"/>
            <a:ext cx="4431188" cy="2840691"/>
          </a:xfrm>
          <a:prstGeom prst="rect">
            <a:avLst/>
          </a:prstGeom>
        </p:spPr>
      </p:pic>
      <p:pic>
        <p:nvPicPr>
          <p:cNvPr id="8" name="그림 6">
            <a:extLst>
              <a:ext uri="{FF2B5EF4-FFF2-40B4-BE49-F238E27FC236}">
                <a16:creationId xmlns:a16="http://schemas.microsoft.com/office/drawing/2014/main" id="{04E0BFEE-7335-4D42-8FDA-1D43E4B6B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1" b="93407"/>
          <a:stretch/>
        </p:blipFill>
        <p:spPr>
          <a:xfrm>
            <a:off x="1522071" y="2870188"/>
            <a:ext cx="4778427" cy="23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143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F383D9-268B-42A3-8E59-5EE9D1EB3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mq-deadline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3EBFF1-C0A1-4AF8-A082-4E7EC56E2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3mib부터 </a:t>
            </a:r>
            <a:r>
              <a:rPr lang="en-US" err="1">
                <a:ea typeface="+mn-lt"/>
                <a:cs typeface="+mn-lt"/>
              </a:rPr>
              <a:t>분배성능이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좋아짐</a:t>
            </a:r>
            <a:r>
              <a:rPr lang="en-US">
                <a:ea typeface="+mn-lt"/>
                <a:cs typeface="+mn-lt"/>
              </a:rPr>
              <a:t> </a:t>
            </a:r>
          </a:p>
          <a:p>
            <a:r>
              <a:rPr lang="en-US" err="1">
                <a:ea typeface="+mn-lt"/>
                <a:cs typeface="+mn-lt"/>
              </a:rPr>
              <a:t>CPU사용량은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가중치에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비례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CPU, </a:t>
            </a:r>
            <a:r>
              <a:rPr lang="en-US" err="1">
                <a:ea typeface="+mn-lt"/>
                <a:cs typeface="+mn-lt"/>
              </a:rPr>
              <a:t>blkio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가중치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비율만큼</a:t>
            </a:r>
            <a:r>
              <a:rPr lang="en-US">
                <a:ea typeface="+mn-lt"/>
                <a:cs typeface="+mn-lt"/>
              </a:rPr>
              <a:t> I/</a:t>
            </a:r>
            <a:r>
              <a:rPr lang="en-US" err="1">
                <a:ea typeface="+mn-lt"/>
                <a:cs typeface="+mn-lt"/>
              </a:rPr>
              <a:t>O가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분배되지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않음</a:t>
            </a:r>
            <a:endParaRPr lang="en-US">
              <a:ea typeface="+mn-lt"/>
              <a:cs typeface="+mn-lt"/>
            </a:endParaRPr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FE85BB-76F6-4ECB-ACF4-88941DB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82</a:t>
            </a:fld>
            <a:endParaRPr lang="ko-KR" altLang="en-US"/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id="{2705C7B1-D463-478A-946B-A1CD60CF8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463" y="2850896"/>
            <a:ext cx="4894160" cy="3567601"/>
          </a:xfrm>
          <a:prstGeom prst="rect">
            <a:avLst/>
          </a:prstGeom>
        </p:spPr>
      </p:pic>
      <p:pic>
        <p:nvPicPr>
          <p:cNvPr id="7" name="그림 7">
            <a:extLst>
              <a:ext uri="{FF2B5EF4-FFF2-40B4-BE49-F238E27FC236}">
                <a16:creationId xmlns:a16="http://schemas.microsoft.com/office/drawing/2014/main" id="{A6897BAD-8A45-43DB-BB3D-D31DEEE61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919" y="2847620"/>
            <a:ext cx="4479402" cy="308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5956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F383D9-268B-42A3-8E59-5EE9D1EB3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Fio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3EBFF1-C0A1-4AF8-A082-4E7EC56E2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>
                <a:ea typeface="+mn-lt"/>
                <a:cs typeface="+mn-lt"/>
              </a:rPr>
              <a:t>장치의</a:t>
            </a:r>
            <a:r>
              <a:rPr lang="en-US">
                <a:ea typeface="+mn-lt"/>
                <a:cs typeface="+mn-lt"/>
              </a:rPr>
              <a:t> I/O </a:t>
            </a:r>
            <a:r>
              <a:rPr lang="ko-KR" altLang="en-US">
                <a:ea typeface="+mn-lt"/>
                <a:cs typeface="+mn-lt"/>
              </a:rPr>
              <a:t>성능측정을</a:t>
            </a:r>
            <a:r>
              <a:rPr lang="en-US">
                <a:ea typeface="+mn-lt"/>
                <a:cs typeface="+mn-lt"/>
              </a:rPr>
              <a:t> </a:t>
            </a:r>
            <a:r>
              <a:rPr lang="ko-KR" altLang="en-US">
                <a:ea typeface="+mn-lt"/>
                <a:cs typeface="+mn-lt"/>
              </a:rPr>
              <a:t>위한</a:t>
            </a:r>
            <a:r>
              <a:rPr lang="en-US">
                <a:ea typeface="+mn-lt"/>
                <a:cs typeface="+mn-lt"/>
              </a:rPr>
              <a:t> </a:t>
            </a:r>
            <a:r>
              <a:rPr lang="ko-KR" altLang="en-US">
                <a:ea typeface="+mn-lt"/>
                <a:cs typeface="+mn-lt"/>
              </a:rPr>
              <a:t>테스트</a:t>
            </a:r>
            <a:r>
              <a:rPr lang="en-US">
                <a:ea typeface="+mn-lt"/>
                <a:cs typeface="+mn-lt"/>
              </a:rPr>
              <a:t> </a:t>
            </a:r>
            <a:r>
              <a:rPr lang="ko-KR" altLang="en-US">
                <a:ea typeface="+mn-lt"/>
                <a:cs typeface="+mn-lt"/>
              </a:rPr>
              <a:t>도구</a:t>
            </a:r>
            <a:r>
              <a:rPr lang="en-US" altLang="ko-KR">
                <a:ea typeface="+mn-lt"/>
                <a:cs typeface="+mn-lt"/>
              </a:rPr>
              <a:t> </a:t>
            </a:r>
            <a:endParaRPr lang="ko-KR" altLang="en-US">
              <a:ea typeface="+mn-lt"/>
              <a:cs typeface="+mn-lt"/>
            </a:endParaRPr>
          </a:p>
          <a:p>
            <a:r>
              <a:rPr lang="en-US" altLang="ko-KR">
                <a:ea typeface="+mn-lt"/>
                <a:cs typeface="+mn-lt"/>
              </a:rPr>
              <a:t>I/O 타입별로 파라미터를 사용해 테스트 세부설정</a:t>
            </a:r>
          </a:p>
          <a:p>
            <a:r>
              <a:rPr lang="en-US" altLang="ko-KR">
                <a:ea typeface="+mn-lt"/>
                <a:cs typeface="+mn-lt"/>
              </a:rPr>
              <a:t>워크로드 생성 또는 외부워크로드 파일을 사용하여 테스트 가능 </a:t>
            </a:r>
          </a:p>
          <a:p>
            <a:r>
              <a:rPr lang="en-US" altLang="ko-KR"/>
              <a:t>사용자가 I/O를 처리하는데 프로세스 또는 스레드 ​수 지정가능 </a:t>
            </a:r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FE85BB-76F6-4ECB-ACF4-88941DB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1268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F383D9-268B-42A3-8E59-5EE9D1EB3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Fio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3EBFF1-C0A1-4AF8-A082-4E7EC56E2102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설치에 필요한 라이브러리 설치 </a:t>
            </a:r>
          </a:p>
          <a:p>
            <a:pPr marL="575945" lvl="1"/>
            <a:r>
              <a:rPr lang="en-US" altLang="ko-KR">
                <a:solidFill>
                  <a:schemeClr val="accent5"/>
                </a:solidFill>
              </a:rPr>
              <a:t>apt-get install libaio1</a:t>
            </a:r>
          </a:p>
          <a:p>
            <a:pPr marL="575945" lvl="1"/>
            <a:r>
              <a:rPr lang="en-US" altLang="ko-KR">
                <a:solidFill>
                  <a:schemeClr val="accent5"/>
                </a:solidFill>
              </a:rPr>
              <a:t>apt-get install libc6</a:t>
            </a:r>
          </a:p>
          <a:p>
            <a:pPr marL="575945" lvl="1"/>
            <a:r>
              <a:rPr lang="en-US" altLang="ko-KR">
                <a:solidFill>
                  <a:schemeClr val="accent5"/>
                </a:solidFill>
              </a:rPr>
              <a:t>apt-get install libibverbs1</a:t>
            </a:r>
          </a:p>
          <a:p>
            <a:pPr marL="575945" lvl="1"/>
            <a:r>
              <a:rPr lang="en-US">
                <a:solidFill>
                  <a:schemeClr val="accent5"/>
                </a:solidFill>
                <a:ea typeface="+mn-lt"/>
                <a:cs typeface="+mn-lt"/>
              </a:rPr>
              <a:t>apt-get install </a:t>
            </a:r>
            <a:r>
              <a:rPr lang="en-US" altLang="ko-KR">
                <a:solidFill>
                  <a:schemeClr val="accent5"/>
                </a:solidFill>
              </a:rPr>
              <a:t>librados2</a:t>
            </a:r>
          </a:p>
          <a:p>
            <a:pPr marL="575945" lvl="1"/>
            <a:r>
              <a:rPr lang="en-US">
                <a:solidFill>
                  <a:schemeClr val="accent5"/>
                </a:solidFill>
                <a:ea typeface="+mn-lt"/>
                <a:cs typeface="+mn-lt"/>
              </a:rPr>
              <a:t>apt-get install </a:t>
            </a:r>
            <a:r>
              <a:rPr lang="en-US" altLang="ko-KR">
                <a:solidFill>
                  <a:schemeClr val="accent5"/>
                </a:solidFill>
              </a:rPr>
              <a:t>librbd1</a:t>
            </a:r>
          </a:p>
          <a:p>
            <a:pPr marL="575945" lvl="1"/>
            <a:r>
              <a:rPr lang="en-US">
                <a:solidFill>
                  <a:schemeClr val="accent5"/>
                </a:solidFill>
                <a:ea typeface="+mn-lt"/>
                <a:cs typeface="+mn-lt"/>
              </a:rPr>
              <a:t>apt-get install </a:t>
            </a:r>
            <a:r>
              <a:rPr lang="en-US" altLang="ko-KR">
                <a:solidFill>
                  <a:schemeClr val="accent5"/>
                </a:solidFill>
              </a:rPr>
              <a:t>librdmacm1</a:t>
            </a:r>
          </a:p>
          <a:p>
            <a:pPr marL="575945" lvl="1"/>
            <a:r>
              <a:rPr lang="en-US">
                <a:solidFill>
                  <a:schemeClr val="accent5"/>
                </a:solidFill>
                <a:ea typeface="+mn-lt"/>
                <a:cs typeface="+mn-lt"/>
              </a:rPr>
              <a:t>apt-get install </a:t>
            </a:r>
            <a:r>
              <a:rPr lang="en-US" altLang="ko-KR">
                <a:solidFill>
                  <a:schemeClr val="accent5"/>
                </a:solidFill>
              </a:rPr>
              <a:t>zil1b1g</a:t>
            </a:r>
          </a:p>
          <a:p>
            <a:pPr marL="575945" lvl="1"/>
            <a:r>
              <a:rPr lang="en-US">
                <a:solidFill>
                  <a:schemeClr val="accent5"/>
                </a:solidFill>
                <a:ea typeface="+mn-lt"/>
                <a:cs typeface="+mn-lt"/>
              </a:rPr>
              <a:t>apt-get install </a:t>
            </a:r>
            <a:r>
              <a:rPr lang="en-US" altLang="ko-KR">
                <a:solidFill>
                  <a:schemeClr val="accent5"/>
                </a:solidFill>
              </a:rPr>
              <a:t>gfio</a:t>
            </a:r>
            <a:r>
              <a:rPr lang="en-US" altLang="ko-KR"/>
              <a:t>(선택)</a:t>
            </a:r>
          </a:p>
          <a:p>
            <a:pPr marL="575945" lvl="1"/>
            <a:r>
              <a:rPr lang="en-US">
                <a:solidFill>
                  <a:schemeClr val="accent5"/>
                </a:solidFill>
                <a:ea typeface="+mn-lt"/>
                <a:cs typeface="+mn-lt"/>
              </a:rPr>
              <a:t>apt-get install </a:t>
            </a:r>
            <a:r>
              <a:rPr lang="en-US" altLang="ko-KR">
                <a:solidFill>
                  <a:schemeClr val="accent5"/>
                </a:solidFill>
              </a:rPr>
              <a:t>gnuplot</a:t>
            </a:r>
            <a:r>
              <a:rPr lang="en-US" altLang="ko-KR"/>
              <a:t>(선택)</a:t>
            </a:r>
          </a:p>
          <a:p>
            <a:pPr marL="575945" lvl="1"/>
            <a:endParaRPr lang="en-US" altLang="ko-KR">
              <a:solidFill>
                <a:srgbClr val="3B3B3B"/>
              </a:solidFill>
            </a:endParaRPr>
          </a:p>
          <a:p>
            <a:endParaRPr lang="en-US" altLang="ko-KR">
              <a:solidFill>
                <a:srgbClr val="3B3B3B"/>
              </a:solidFill>
            </a:endParaRPr>
          </a:p>
          <a:p>
            <a:pPr marL="347345" lvl="1" indent="0">
              <a:buNone/>
            </a:pPr>
            <a:endParaRPr lang="ko-KR" altLang="en-US">
              <a:solidFill>
                <a:srgbClr val="4472C4"/>
              </a:solidFill>
            </a:endParaRPr>
          </a:p>
          <a:p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FE85BB-76F6-4ECB-ACF4-88941DB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84</a:t>
            </a:fld>
            <a:endParaRPr lang="ko-KR" altLang="en-US"/>
          </a:p>
        </p:txBody>
      </p:sp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CBB0F4B-95B2-44A2-A64B-9260845D8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048" y="984423"/>
            <a:ext cx="4431174" cy="48872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0AA0E9-196E-476E-BD51-53D9C9CDFAEE}"/>
              </a:ext>
            </a:extLst>
          </p:cNvPr>
          <p:cNvSpPr txBox="1"/>
          <p:nvPr/>
        </p:nvSpPr>
        <p:spPr>
          <a:xfrm>
            <a:off x="7463742" y="5660019"/>
            <a:ext cx="5771907" cy="2712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100">
                <a:solidFill>
                  <a:schemeClr val="accent5"/>
                </a:solidFill>
                <a:ea typeface="+mn-lt"/>
                <a:cs typeface="+mn-lt"/>
              </a:rPr>
              <a:t>Ubuntu package info, https</a:t>
            </a:r>
            <a:r>
              <a:rPr lang="ko-KR" sz="1100">
                <a:solidFill>
                  <a:schemeClr val="accent5"/>
                </a:solidFill>
                <a:ea typeface="+mn-lt"/>
                <a:cs typeface="+mn-lt"/>
              </a:rPr>
              <a:t>://packages.ubuntu.com/xenial/fio</a:t>
            </a:r>
            <a:endParaRPr lang="ko-KR" sz="110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7240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F383D9-268B-42A3-8E59-5EE9D1EB3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Fio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3EBFF1-C0A1-4AF8-A082-4E7EC56E2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118" y="855202"/>
            <a:ext cx="11757660" cy="514605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ko-KR" altLang="en-US">
                <a:solidFill>
                  <a:srgbClr val="3B3B3B"/>
                </a:solidFill>
              </a:rPr>
              <a:t>소스파일 다운로드</a:t>
            </a:r>
          </a:p>
          <a:p>
            <a:pPr marL="575945" lvl="1">
              <a:buFont typeface="Arial,Sans-Serif" panose="05000000000000000000" pitchFamily="2" charset="2"/>
              <a:buChar char="•"/>
            </a:pPr>
            <a:r>
              <a:rPr lang="en-US" altLang="ko-KR">
                <a:solidFill>
                  <a:schemeClr val="accent5"/>
                </a:solidFill>
                <a:hlinkClick r:id="rId2"/>
              </a:rPr>
              <a:t>https://github.com/axboe/fio</a:t>
            </a:r>
            <a:endParaRPr lang="en-US" altLang="ko-KR">
              <a:solidFill>
                <a:srgbClr val="3B3B3B"/>
              </a:solidFill>
            </a:endParaRPr>
          </a:p>
          <a:p>
            <a:r>
              <a:rPr lang="ko-KR" altLang="en-US">
                <a:solidFill>
                  <a:srgbClr val="3B3B3B"/>
                </a:solidFill>
              </a:rPr>
              <a:t>압축해제</a:t>
            </a:r>
          </a:p>
          <a:p>
            <a:pPr marL="575945" lvl="1"/>
            <a:r>
              <a:rPr lang="ko-KR" altLang="en-US">
                <a:solidFill>
                  <a:schemeClr val="accent5"/>
                </a:solidFill>
              </a:rPr>
              <a:t>cd /[다운로드 받은 경로] </a:t>
            </a:r>
            <a:endParaRPr lang="ko-KR"/>
          </a:p>
          <a:p>
            <a:pPr marL="575945" lvl="1"/>
            <a:r>
              <a:rPr lang="ko-KR" altLang="en-US">
                <a:solidFill>
                  <a:schemeClr val="accent5"/>
                </a:solidFill>
              </a:rPr>
              <a:t>unzip fio-master.zip</a:t>
            </a:r>
          </a:p>
          <a:p>
            <a:r>
              <a:rPr lang="ko-KR" altLang="en-US">
                <a:solidFill>
                  <a:srgbClr val="3B3B3B"/>
                </a:solidFill>
              </a:rPr>
              <a:t>파일확인 </a:t>
            </a:r>
          </a:p>
          <a:p>
            <a:pPr marL="575945" lvl="1"/>
            <a:r>
              <a:rPr lang="ko-KR">
                <a:solidFill>
                  <a:schemeClr val="accent5"/>
                </a:solidFill>
                <a:ea typeface="+mn-lt"/>
                <a:cs typeface="+mn-lt"/>
              </a:rPr>
              <a:t>./configure</a:t>
            </a:r>
            <a:endParaRPr lang="ko-KR" altLang="en-US">
              <a:solidFill>
                <a:srgbClr val="3B3B3B"/>
              </a:solidFill>
            </a:endParaRPr>
          </a:p>
          <a:p>
            <a:r>
              <a:rPr lang="ko-KR" altLang="en-US">
                <a:solidFill>
                  <a:srgbClr val="3B3B3B"/>
                </a:solidFill>
              </a:rPr>
              <a:t>바이너리 생성 및 설치</a:t>
            </a:r>
          </a:p>
          <a:p>
            <a:pPr marL="575945" lvl="1"/>
            <a:r>
              <a:rPr lang="ko-KR" altLang="en-US">
                <a:solidFill>
                  <a:schemeClr val="accent5"/>
                </a:solidFill>
              </a:rPr>
              <a:t>make</a:t>
            </a:r>
          </a:p>
          <a:p>
            <a:pPr marL="575945" lvl="1"/>
            <a:r>
              <a:rPr lang="ko-KR" altLang="en-US">
                <a:solidFill>
                  <a:schemeClr val="accent5"/>
                </a:solidFill>
              </a:rPr>
              <a:t>make install</a:t>
            </a:r>
          </a:p>
          <a:p>
            <a:pPr marL="347345" lvl="1" indent="0">
              <a:buNone/>
            </a:pPr>
            <a:endParaRPr lang="ko-KR" altLang="en-US">
              <a:solidFill>
                <a:schemeClr val="accent5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FE85BB-76F6-4ECB-ACF4-88941DB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6371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F383D9-268B-42A3-8E59-5EE9D1EB3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Fio사용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3EBFF1-C0A1-4AF8-A082-4E7EC56E2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118" y="855202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>
                <a:solidFill>
                  <a:srgbClr val="3B3B3B"/>
                </a:solidFill>
              </a:rPr>
              <a:t>FIO는 2가지 방법으로 사용 </a:t>
            </a:r>
          </a:p>
          <a:p>
            <a:pPr marL="575945" lvl="1">
              <a:buFont typeface="Arial" panose="05000000000000000000" pitchFamily="2" charset="2"/>
              <a:buChar char="•"/>
            </a:pPr>
            <a:r>
              <a:rPr lang="ko-KR">
                <a:solidFill>
                  <a:srgbClr val="3B3B3B"/>
                </a:solidFill>
                <a:ea typeface="+mn-lt"/>
                <a:cs typeface="+mn-lt"/>
              </a:rPr>
              <a:t>파라미터를 사용한 커맨드</a:t>
            </a:r>
            <a:endParaRPr lang="ko-KR">
              <a:ea typeface="+mn-lt"/>
              <a:cs typeface="+mn-lt"/>
            </a:endParaRPr>
          </a:p>
          <a:p>
            <a:pPr marL="575945" lvl="1">
              <a:buFont typeface="Arial" panose="05000000000000000000" pitchFamily="2" charset="2"/>
              <a:buChar char="•"/>
            </a:pPr>
            <a:r>
              <a:rPr lang="ko-KR">
                <a:solidFill>
                  <a:srgbClr val="3B3B3B"/>
                </a:solidFill>
                <a:ea typeface="+mn-lt"/>
                <a:cs typeface="+mn-lt"/>
              </a:rPr>
              <a:t>스크립트 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file</a:t>
            </a:r>
            <a:r>
              <a:rPr lang="ko-KR">
                <a:solidFill>
                  <a:srgbClr val="3B3B3B"/>
                </a:solidFill>
                <a:ea typeface="+mn-lt"/>
                <a:cs typeface="+mn-lt"/>
              </a:rPr>
              <a:t> 작성</a:t>
            </a:r>
            <a:endParaRPr lang="ko-KR">
              <a:ea typeface="+mn-lt"/>
              <a:cs typeface="+mn-lt"/>
            </a:endParaRPr>
          </a:p>
          <a:p>
            <a:r>
              <a:rPr lang="en-US" altLang="ko-KR">
                <a:ea typeface="+mn-lt"/>
                <a:cs typeface="+mn-lt"/>
              </a:rPr>
              <a:t>커맨드</a:t>
            </a:r>
          </a:p>
          <a:p>
            <a:pPr marL="575945" lvl="1"/>
            <a:r>
              <a:rPr lang="en-US" altLang="ko-KR">
                <a:ea typeface="+mn-lt"/>
                <a:cs typeface="+mn-lt"/>
              </a:rPr>
              <a:t>fio –directory=[작업 디렉터리] --name [테스트 명] --direct=[0 or 1] --rw=[읽기, 쓰기] --bs=[블록 사이즈] --size=[생성되는 파일크기] --numjobs=[생성되는 파일 수] --time_based(시간기반 테스트) --runtime=[실행시간] --group_reporting</a:t>
            </a:r>
            <a:br>
              <a:rPr lang="en-US" altLang="ko-KR">
                <a:ea typeface="+mn-lt"/>
                <a:cs typeface="+mn-lt"/>
              </a:rPr>
            </a:br>
            <a:r>
              <a:rPr lang="en-US" altLang="ko-KR">
                <a:ea typeface="+mn-lt"/>
                <a:cs typeface="+mn-lt"/>
              </a:rPr>
              <a:t>(하나의 그룹으로 결과치 출력)</a:t>
            </a:r>
          </a:p>
          <a:p>
            <a:endParaRPr lang="ko-KR" altLang="en-US">
              <a:solidFill>
                <a:srgbClr val="3B3B3B"/>
              </a:solidFill>
            </a:endParaRPr>
          </a:p>
          <a:p>
            <a:pPr marL="575945" lvl="1"/>
            <a:endParaRPr lang="ko-KR" altLang="en-US">
              <a:solidFill>
                <a:srgbClr val="3B3B3B"/>
              </a:solidFill>
            </a:endParaRPr>
          </a:p>
          <a:p>
            <a:pPr marL="347345" lvl="1" indent="0">
              <a:buNone/>
            </a:pPr>
            <a:endParaRPr lang="ko-KR" altLang="en-US">
              <a:solidFill>
                <a:srgbClr val="4472C4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FE85BB-76F6-4ECB-ACF4-88941DB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1948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F383D9-268B-42A3-8E59-5EE9D1EB3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Fio사용(커맨드)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3EBFF1-C0A1-4AF8-A082-4E7EC56E2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118" y="855202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>
                <a:ea typeface="+mn-lt"/>
                <a:cs typeface="+mn-lt"/>
              </a:rPr>
              <a:t>예시</a:t>
            </a:r>
          </a:p>
          <a:p>
            <a:pPr marL="575945" lvl="1">
              <a:buFont typeface="Arial" panose="05000000000000000000" pitchFamily="2" charset="2"/>
              <a:buChar char="•"/>
            </a:pPr>
            <a:r>
              <a:rPr lang="ko-KR">
                <a:solidFill>
                  <a:schemeClr val="accent5"/>
                </a:solidFill>
                <a:ea typeface="+mn-lt"/>
                <a:cs typeface="+mn-lt"/>
              </a:rPr>
              <a:t>fio --directory=/home</a:t>
            </a:r>
            <a:r>
              <a:rPr lang="en-US" altLang="ko-KR">
                <a:solidFill>
                  <a:schemeClr val="accent5"/>
                </a:solidFill>
                <a:ea typeface="+mn-lt"/>
                <a:cs typeface="+mn-lt"/>
              </a:rPr>
              <a:t>/js</a:t>
            </a:r>
            <a:r>
              <a:rPr lang="ko-KR">
                <a:solidFill>
                  <a:schemeClr val="accent5"/>
                </a:solidFill>
                <a:ea typeface="+mn-lt"/>
                <a:cs typeface="+mn-lt"/>
              </a:rPr>
              <a:t> --name fio_test_file --direct=1 --rw=randread --bs=4K --size=1G --numjobs=16 --time_based --runtime=180 --group_reporting </a:t>
            </a:r>
            <a:r>
              <a:rPr lang="en-US" altLang="ko-KR">
                <a:solidFill>
                  <a:schemeClr val="accent5"/>
                </a:solidFill>
                <a:ea typeface="+mn-lt"/>
                <a:cs typeface="+mn-lt"/>
              </a:rPr>
              <a:t>–</a:t>
            </a:r>
            <a:r>
              <a:rPr lang="ko-KR">
                <a:solidFill>
                  <a:schemeClr val="accent5"/>
                </a:solidFill>
                <a:ea typeface="+mn-lt"/>
                <a:cs typeface="+mn-lt"/>
              </a:rPr>
              <a:t>norandommap</a:t>
            </a:r>
          </a:p>
          <a:p>
            <a:pPr marL="575945" lvl="1">
              <a:buFont typeface="Arial" panose="05000000000000000000" pitchFamily="2" charset="2"/>
              <a:buChar char="•"/>
            </a:pPr>
            <a:r>
              <a:rPr lang="en-US" altLang="ko-KR">
                <a:solidFill>
                  <a:schemeClr val="accent5"/>
                </a:solidFill>
                <a:ea typeface="+mn-lt"/>
                <a:cs typeface="+mn-lt"/>
              </a:rPr>
              <a:t>/home/js </a:t>
            </a:r>
            <a:r>
              <a:rPr lang="ko-KR" altLang="en-US">
                <a:solidFill>
                  <a:schemeClr val="accent5"/>
                </a:solidFill>
                <a:ea typeface="+mn-lt"/>
                <a:cs typeface="+mn-lt"/>
              </a:rPr>
              <a:t>디렉터리에</a:t>
            </a:r>
            <a:r>
              <a:rPr lang="en-US" altLang="ko-KR">
                <a:solidFill>
                  <a:schemeClr val="accent5"/>
                </a:solidFill>
                <a:ea typeface="+mn-lt"/>
                <a:cs typeface="+mn-lt"/>
              </a:rPr>
              <a:t> 1GB </a:t>
            </a:r>
            <a:r>
              <a:rPr lang="ko-KR" altLang="en-US">
                <a:solidFill>
                  <a:schemeClr val="accent5"/>
                </a:solidFill>
                <a:ea typeface="+mn-lt"/>
                <a:cs typeface="+mn-lt"/>
              </a:rPr>
              <a:t>파일</a:t>
            </a:r>
            <a:r>
              <a:rPr lang="en-US" altLang="ko-KR">
                <a:solidFill>
                  <a:schemeClr val="accent5"/>
                </a:solidFill>
                <a:ea typeface="+mn-lt"/>
                <a:cs typeface="+mn-lt"/>
              </a:rPr>
              <a:t> 16</a:t>
            </a:r>
            <a:r>
              <a:rPr lang="ko-KR" altLang="en-US">
                <a:solidFill>
                  <a:schemeClr val="accent5"/>
                </a:solidFill>
                <a:ea typeface="+mn-lt"/>
                <a:cs typeface="+mn-lt"/>
              </a:rPr>
              <a:t>개를</a:t>
            </a:r>
            <a:r>
              <a:rPr lang="en-US" altLang="ko-KR">
                <a:solidFill>
                  <a:schemeClr val="accent5"/>
                </a:solidFill>
                <a:ea typeface="+mn-lt"/>
                <a:cs typeface="+mn-lt"/>
              </a:rPr>
              <a:t> </a:t>
            </a:r>
            <a:r>
              <a:rPr lang="ko-KR" altLang="en-US">
                <a:solidFill>
                  <a:schemeClr val="accent5"/>
                </a:solidFill>
                <a:ea typeface="+mn-lt"/>
                <a:cs typeface="+mn-lt"/>
              </a:rPr>
              <a:t>생성하고</a:t>
            </a:r>
            <a:r>
              <a:rPr lang="en-US" altLang="ko-KR">
                <a:solidFill>
                  <a:schemeClr val="accent5"/>
                </a:solidFill>
                <a:ea typeface="+mn-lt"/>
                <a:cs typeface="+mn-lt"/>
              </a:rPr>
              <a:t> 180</a:t>
            </a:r>
            <a:r>
              <a:rPr lang="ko-KR" altLang="en-US">
                <a:solidFill>
                  <a:schemeClr val="accent5"/>
                </a:solidFill>
                <a:ea typeface="+mn-lt"/>
                <a:cs typeface="+mn-lt"/>
              </a:rPr>
              <a:t>초</a:t>
            </a:r>
            <a:r>
              <a:rPr lang="en-US" altLang="ko-KR">
                <a:solidFill>
                  <a:schemeClr val="accent5"/>
                </a:solidFill>
                <a:ea typeface="+mn-lt"/>
                <a:cs typeface="+mn-lt"/>
              </a:rPr>
              <a:t> </a:t>
            </a:r>
            <a:r>
              <a:rPr lang="ko-KR" altLang="en-US">
                <a:solidFill>
                  <a:schemeClr val="accent5"/>
                </a:solidFill>
                <a:ea typeface="+mn-lt"/>
                <a:cs typeface="+mn-lt"/>
              </a:rPr>
              <a:t>동안</a:t>
            </a:r>
            <a:r>
              <a:rPr lang="en-US" altLang="ko-KR">
                <a:solidFill>
                  <a:schemeClr val="accent5"/>
                </a:solidFill>
                <a:ea typeface="+mn-lt"/>
                <a:cs typeface="+mn-lt"/>
              </a:rPr>
              <a:t> 4k </a:t>
            </a:r>
            <a:r>
              <a:rPr lang="ko-KR" altLang="en-US">
                <a:solidFill>
                  <a:schemeClr val="accent5"/>
                </a:solidFill>
                <a:ea typeface="+mn-lt"/>
                <a:cs typeface="+mn-lt"/>
              </a:rPr>
              <a:t>단위로</a:t>
            </a:r>
            <a:r>
              <a:rPr lang="en-US" altLang="ko-KR">
                <a:solidFill>
                  <a:schemeClr val="accent5"/>
                </a:solidFill>
                <a:ea typeface="+mn-lt"/>
                <a:cs typeface="+mn-lt"/>
              </a:rPr>
              <a:t> direct I/O </a:t>
            </a:r>
            <a:r>
              <a:rPr lang="ko-KR" altLang="en-US">
                <a:solidFill>
                  <a:schemeClr val="accent5"/>
                </a:solidFill>
                <a:ea typeface="+mn-lt"/>
                <a:cs typeface="+mn-lt"/>
              </a:rPr>
              <a:t>수행</a:t>
            </a:r>
            <a:endParaRPr lang="ko-KR">
              <a:solidFill>
                <a:schemeClr val="accent5"/>
              </a:solidFill>
            </a:endParaRPr>
          </a:p>
          <a:p>
            <a:r>
              <a:rPr lang="ko-KR">
                <a:solidFill>
                  <a:srgbClr val="3B3B3B"/>
                </a:solidFill>
                <a:ea typeface="+mn-lt"/>
                <a:cs typeface="+mn-lt"/>
              </a:rPr>
              <a:t>결과 </a:t>
            </a:r>
          </a:p>
          <a:p>
            <a:endParaRPr 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endParaRPr lang="ko-KR" altLang="en-US">
              <a:solidFill>
                <a:srgbClr val="4472C4"/>
              </a:solidFill>
            </a:endParaRPr>
          </a:p>
          <a:p>
            <a:endParaRPr lang="ko-KR" altLang="en-US">
              <a:solidFill>
                <a:srgbClr val="3B3B3B"/>
              </a:solidFill>
            </a:endParaRPr>
          </a:p>
          <a:p>
            <a:pPr marL="575945" lvl="1"/>
            <a:endParaRPr lang="ko-KR" altLang="en-US">
              <a:solidFill>
                <a:srgbClr val="3B3B3B"/>
              </a:solidFill>
            </a:endParaRPr>
          </a:p>
          <a:p>
            <a:pPr marL="347345" lvl="1" indent="0">
              <a:buNone/>
            </a:pPr>
            <a:endParaRPr lang="ko-KR" altLang="en-US">
              <a:solidFill>
                <a:srgbClr val="4472C4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FE85BB-76F6-4ECB-ACF4-88941DB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87</a:t>
            </a:fld>
            <a:endParaRPr lang="ko-KR" altLang="en-US"/>
          </a:p>
        </p:txBody>
      </p:sp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4190180-04D8-4CE4-AA1F-2B23943B8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62" y="3480619"/>
            <a:ext cx="6369933" cy="287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654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F383D9-268B-42A3-8E59-5EE9D1EB3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Fio사용(스크립트)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3EBFF1-C0A1-4AF8-A082-4E7EC56E2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118" y="855202"/>
            <a:ext cx="11757660" cy="514605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altLang="en-US" err="1">
                <a:ea typeface="+mn-lt"/>
                <a:cs typeface="+mn-lt"/>
              </a:rPr>
              <a:t>blkio</a:t>
            </a:r>
            <a:r>
              <a:rPr lang="ko-KR" altLang="en-US">
                <a:ea typeface="+mn-lt"/>
                <a:cs typeface="+mn-lt"/>
              </a:rPr>
              <a:t> 서브시스템을 ​마운트 한  </a:t>
            </a:r>
            <a:r>
              <a:rPr lang="ko-KR" altLang="en-US" err="1">
                <a:ea typeface="+mn-lt"/>
                <a:cs typeface="+mn-lt"/>
              </a:rPr>
              <a:t>GroupA</a:t>
            </a:r>
            <a:r>
              <a:rPr lang="ko-KR" altLang="en-US">
                <a:ea typeface="+mn-lt"/>
                <a:cs typeface="+mn-lt"/>
              </a:rPr>
              <a:t>, </a:t>
            </a:r>
            <a:r>
              <a:rPr lang="ko-KR" altLang="en-US" err="1">
                <a:ea typeface="+mn-lt"/>
                <a:cs typeface="+mn-lt"/>
              </a:rPr>
              <a:t>GroupB</a:t>
            </a:r>
            <a:r>
              <a:rPr lang="ko-KR" altLang="en-US">
                <a:ea typeface="+mn-lt"/>
                <a:cs typeface="+mn-lt"/>
              </a:rPr>
              <a:t> 생성</a:t>
            </a:r>
            <a:endParaRPr lang="ko-KR"/>
          </a:p>
          <a:p>
            <a:pPr marL="575945" lvl="1"/>
            <a:r>
              <a:rPr lang="en-US" altLang="ko-KR" err="1">
                <a:ea typeface="+mn-lt"/>
                <a:cs typeface="+mn-lt"/>
              </a:rPr>
              <a:t>GroupA</a:t>
            </a:r>
            <a:r>
              <a:rPr lang="ko-KR">
                <a:ea typeface="+mn-lt"/>
                <a:cs typeface="+mn-lt"/>
              </a:rPr>
              <a:t> 가중치 </a:t>
            </a:r>
            <a:r>
              <a:rPr lang="en-US" altLang="ko-KR">
                <a:ea typeface="+mn-lt"/>
                <a:cs typeface="+mn-lt"/>
              </a:rPr>
              <a:t>=</a:t>
            </a:r>
            <a:r>
              <a:rPr lang="ko-KR">
                <a:ea typeface="+mn-lt"/>
                <a:cs typeface="+mn-lt"/>
              </a:rPr>
              <a:t> </a:t>
            </a:r>
            <a:r>
              <a:rPr lang="en-US" altLang="ko-KR">
                <a:ea typeface="+mn-lt"/>
                <a:cs typeface="+mn-lt"/>
              </a:rPr>
              <a:t>1000,</a:t>
            </a:r>
            <a:r>
              <a:rPr lang="ko-KR">
                <a:ea typeface="+mn-lt"/>
                <a:cs typeface="+mn-lt"/>
              </a:rPr>
              <a:t> </a:t>
            </a:r>
            <a:r>
              <a:rPr lang="en-US" altLang="ko-KR" err="1">
                <a:ea typeface="+mn-lt"/>
                <a:cs typeface="+mn-lt"/>
              </a:rPr>
              <a:t>GroupB</a:t>
            </a:r>
            <a:r>
              <a:rPr lang="ko-KR">
                <a:ea typeface="+mn-lt"/>
                <a:cs typeface="+mn-lt"/>
              </a:rPr>
              <a:t> 가중치 </a:t>
            </a:r>
            <a:r>
              <a:rPr lang="en-US" altLang="ko-KR">
                <a:ea typeface="+mn-lt"/>
                <a:cs typeface="+mn-lt"/>
              </a:rPr>
              <a:t>=</a:t>
            </a:r>
            <a:r>
              <a:rPr lang="ko-KR">
                <a:ea typeface="+mn-lt"/>
                <a:cs typeface="+mn-lt"/>
              </a:rPr>
              <a:t> </a:t>
            </a:r>
            <a:r>
              <a:rPr lang="en-US" altLang="ko-KR">
                <a:ea typeface="+mn-lt"/>
                <a:cs typeface="+mn-lt"/>
              </a:rPr>
              <a:t>100</a:t>
            </a:r>
            <a:endParaRPr lang="ko-KR" altLang="en-US">
              <a:ea typeface="+mn-lt"/>
              <a:cs typeface="+mn-lt"/>
            </a:endParaRPr>
          </a:p>
          <a:p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[global]: 각 </a:t>
            </a:r>
            <a:r>
              <a:rPr lang="en-US" altLang="ko-KR" err="1">
                <a:solidFill>
                  <a:srgbClr val="3B3B3B"/>
                </a:solidFill>
                <a:ea typeface="+mn-lt"/>
                <a:cs typeface="+mn-lt"/>
              </a:rPr>
              <a:t>그룹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 </a:t>
            </a:r>
            <a:r>
              <a:rPr lang="en-US" altLang="ko-KR" err="1">
                <a:solidFill>
                  <a:srgbClr val="3B3B3B"/>
                </a:solidFill>
                <a:ea typeface="+mn-lt"/>
                <a:cs typeface="+mn-lt"/>
              </a:rPr>
              <a:t>공통으로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 </a:t>
            </a:r>
            <a:r>
              <a:rPr lang="en-US" altLang="ko-KR" err="1">
                <a:solidFill>
                  <a:srgbClr val="3B3B3B"/>
                </a:solidFill>
                <a:ea typeface="+mn-lt"/>
                <a:cs typeface="+mn-lt"/>
              </a:rPr>
              <a:t>적용되는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 </a:t>
            </a:r>
            <a:r>
              <a:rPr lang="en-US" altLang="ko-KR" err="1">
                <a:solidFill>
                  <a:srgbClr val="3B3B3B"/>
                </a:solidFill>
                <a:ea typeface="+mn-lt"/>
                <a:cs typeface="+mn-lt"/>
              </a:rPr>
              <a:t>실행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 </a:t>
            </a:r>
            <a:r>
              <a:rPr lang="en-US" altLang="ko-KR" err="1">
                <a:solidFill>
                  <a:srgbClr val="3B3B3B"/>
                </a:solidFill>
                <a:ea typeface="+mn-lt"/>
                <a:cs typeface="+mn-lt"/>
              </a:rPr>
              <a:t>조건</a:t>
            </a: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r>
              <a:rPr lang="en-US" altLang="ko-KR" err="1">
                <a:solidFill>
                  <a:srgbClr val="3B3B3B"/>
                </a:solidFill>
                <a:ea typeface="+mn-lt"/>
                <a:cs typeface="+mn-lt"/>
              </a:rPr>
              <a:t>블록크기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: 4KB</a:t>
            </a:r>
          </a:p>
          <a:p>
            <a:pPr marL="575945" lvl="1"/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direct I/O 사용</a:t>
            </a:r>
          </a:p>
          <a:p>
            <a:pPr marL="575945" lvl="1"/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Random read 사용 </a:t>
            </a:r>
          </a:p>
          <a:p>
            <a:pPr marL="575945" lvl="1"/>
            <a:r>
              <a:rPr lang="en-US" altLang="ko-KR" err="1">
                <a:solidFill>
                  <a:srgbClr val="3B3B3B"/>
                </a:solidFill>
              </a:rPr>
              <a:t>실행시간</a:t>
            </a:r>
            <a:r>
              <a:rPr lang="en-US" altLang="ko-KR">
                <a:solidFill>
                  <a:srgbClr val="3B3B3B"/>
                </a:solidFill>
              </a:rPr>
              <a:t>: 60초</a:t>
            </a:r>
          </a:p>
          <a:p>
            <a:r>
              <a:rPr lang="en-US" altLang="ko-KR">
                <a:solidFill>
                  <a:srgbClr val="3B3B3B"/>
                </a:solidFill>
              </a:rPr>
              <a:t>[test1], [test2]: </a:t>
            </a:r>
            <a:r>
              <a:rPr lang="en-US" altLang="ko-KR" err="1">
                <a:solidFill>
                  <a:srgbClr val="3B3B3B"/>
                </a:solidFill>
              </a:rPr>
              <a:t>GroupA</a:t>
            </a:r>
            <a:r>
              <a:rPr lang="en-US" altLang="ko-KR">
                <a:solidFill>
                  <a:srgbClr val="3B3B3B"/>
                </a:solidFill>
              </a:rPr>
              <a:t>, </a:t>
            </a:r>
            <a:r>
              <a:rPr lang="en-US" altLang="ko-KR" err="1">
                <a:solidFill>
                  <a:srgbClr val="3B3B3B"/>
                </a:solidFill>
              </a:rPr>
              <a:t>GroupB에</a:t>
            </a:r>
            <a:r>
              <a:rPr lang="en-US" altLang="ko-KR">
                <a:solidFill>
                  <a:srgbClr val="3B3B3B"/>
                </a:solidFill>
              </a:rPr>
              <a:t> </a:t>
            </a:r>
            <a:r>
              <a:rPr lang="en-US" altLang="ko-KR" err="1">
                <a:solidFill>
                  <a:srgbClr val="3B3B3B"/>
                </a:solidFill>
              </a:rPr>
              <a:t>해당하는</a:t>
            </a:r>
            <a:r>
              <a:rPr lang="en-US" altLang="ko-KR">
                <a:solidFill>
                  <a:srgbClr val="3B3B3B"/>
                </a:solidFill>
              </a:rPr>
              <a:t> </a:t>
            </a:r>
            <a:r>
              <a:rPr lang="en-US" altLang="ko-KR" err="1">
                <a:solidFill>
                  <a:srgbClr val="3B3B3B"/>
                </a:solidFill>
              </a:rPr>
              <a:t>실행조건</a:t>
            </a:r>
            <a:endParaRPr lang="en-US" altLang="ko-KR">
              <a:solidFill>
                <a:srgbClr val="3B3B3B"/>
              </a:solidFill>
            </a:endParaRPr>
          </a:p>
          <a:p>
            <a:pPr marL="575945" lvl="1">
              <a:buFont typeface="Arial" panose="05000000000000000000" pitchFamily="2" charset="2"/>
            </a:pPr>
            <a:r>
              <a:rPr lang="ko-KR" altLang="en-US">
                <a:solidFill>
                  <a:srgbClr val="3B3B3B"/>
                </a:solidFill>
              </a:rPr>
              <a:t>1GB 테스트파일 생성 </a:t>
            </a:r>
          </a:p>
          <a:p>
            <a:pPr marL="575945" lvl="1">
              <a:buFont typeface="Arial" panose="05000000000000000000" pitchFamily="2" charset="2"/>
            </a:pPr>
            <a:r>
              <a:rPr lang="ko-KR" altLang="en-US">
                <a:solidFill>
                  <a:srgbClr val="3B3B3B"/>
                </a:solidFill>
              </a:rPr>
              <a:t>그룹별 가중치 지정 </a:t>
            </a:r>
          </a:p>
          <a:p>
            <a:pPr marL="575945" lvl="1">
              <a:buFont typeface="Arial" panose="05000000000000000000" pitchFamily="2" charset="2"/>
            </a:pPr>
            <a:r>
              <a:rPr lang="ko-KR" altLang="en-US">
                <a:solidFill>
                  <a:srgbClr val="3B3B3B"/>
                </a:solidFill>
              </a:rPr>
              <a:t>마운트 포인트 지정 </a:t>
            </a:r>
          </a:p>
          <a:p>
            <a:pPr marL="575945" lvl="1"/>
            <a:endParaRPr lang="ko-KR" altLang="en-US">
              <a:solidFill>
                <a:srgbClr val="4472C4"/>
              </a:solidFill>
            </a:endParaRPr>
          </a:p>
          <a:p>
            <a:endParaRPr lang="ko-KR" altLang="en-US">
              <a:solidFill>
                <a:srgbClr val="3B3B3B"/>
              </a:solidFill>
            </a:endParaRPr>
          </a:p>
          <a:p>
            <a:pPr marL="575945" lvl="1"/>
            <a:endParaRPr lang="ko-KR" altLang="en-US">
              <a:solidFill>
                <a:srgbClr val="3B3B3B"/>
              </a:solidFill>
            </a:endParaRPr>
          </a:p>
          <a:p>
            <a:pPr marL="347345" lvl="1" indent="0">
              <a:buNone/>
            </a:pPr>
            <a:endParaRPr lang="ko-KR" altLang="en-US">
              <a:solidFill>
                <a:srgbClr val="4472C4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FE85BB-76F6-4ECB-ACF4-88941DB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88</a:t>
            </a:fld>
            <a:endParaRPr lang="ko-KR" altLang="en-US"/>
          </a:p>
        </p:txBody>
      </p:sp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278BF17-854A-482D-906B-B8FBEFD25B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9" r="-408" b="20188"/>
          <a:stretch/>
        </p:blipFill>
        <p:spPr>
          <a:xfrm>
            <a:off x="9185051" y="2394030"/>
            <a:ext cx="2850170" cy="389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4942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F383D9-268B-42A3-8E59-5EE9D1EB3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실행결과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3EBFF1-C0A1-4AF8-A082-4E7EC56E2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118" y="855202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>
                <a:solidFill>
                  <a:srgbClr val="3B3B3B"/>
                </a:solidFill>
              </a:rPr>
              <a:t>가중치 비율대로 분배되지 않음을 확인</a:t>
            </a:r>
          </a:p>
          <a:p>
            <a:endParaRPr lang="ko-KR" altLang="en-US">
              <a:solidFill>
                <a:srgbClr val="3B3B3B"/>
              </a:solidFill>
            </a:endParaRPr>
          </a:p>
          <a:p>
            <a:endParaRPr lang="ko-KR" altLang="en-US">
              <a:solidFill>
                <a:srgbClr val="3B3B3B"/>
              </a:solidFill>
            </a:endParaRPr>
          </a:p>
          <a:p>
            <a:endParaRPr lang="ko-KR" altLang="en-US">
              <a:solidFill>
                <a:srgbClr val="3B3B3B"/>
              </a:solidFill>
            </a:endParaRPr>
          </a:p>
          <a:p>
            <a:r>
              <a:rPr lang="ko-KR" altLang="en-US">
                <a:solidFill>
                  <a:srgbClr val="3B3B3B"/>
                </a:solidFill>
              </a:rPr>
              <a:t>iotop으로 각 그룹별 읽기속도 확인 </a:t>
            </a:r>
          </a:p>
          <a:p>
            <a:pPr marL="575945" lvl="1"/>
            <a:r>
              <a:rPr lang="ko-KR" altLang="en-US">
                <a:solidFill>
                  <a:srgbClr val="3B3B3B"/>
                </a:solidFill>
              </a:rPr>
              <a:t>가중치(1000:100)​ 비율이 무시됨 </a:t>
            </a:r>
          </a:p>
          <a:p>
            <a:pPr marL="575945" lvl="1"/>
            <a:endParaRPr lang="ko-KR" altLang="en-US">
              <a:solidFill>
                <a:srgbClr val="4472C4"/>
              </a:solidFill>
            </a:endParaRPr>
          </a:p>
          <a:p>
            <a:endParaRPr lang="ko-KR" altLang="en-US">
              <a:solidFill>
                <a:srgbClr val="3B3B3B"/>
              </a:solidFill>
            </a:endParaRPr>
          </a:p>
          <a:p>
            <a:pPr marL="575945" lvl="1"/>
            <a:endParaRPr lang="ko-KR" altLang="en-US">
              <a:solidFill>
                <a:srgbClr val="3B3B3B"/>
              </a:solidFill>
            </a:endParaRPr>
          </a:p>
          <a:p>
            <a:pPr marL="347345" lvl="1" indent="0">
              <a:buNone/>
            </a:pPr>
            <a:endParaRPr lang="ko-KR" altLang="en-US">
              <a:solidFill>
                <a:srgbClr val="4472C4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FE85BB-76F6-4ECB-ACF4-88941DB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89</a:t>
            </a:fld>
            <a:endParaRPr lang="ko-KR" altLang="en-US"/>
          </a:p>
        </p:txBody>
      </p:sp>
      <p:pic>
        <p:nvPicPr>
          <p:cNvPr id="5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7403B75-0BEA-46B8-BCDD-4B96318061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" b="9677"/>
          <a:stretch/>
        </p:blipFill>
        <p:spPr>
          <a:xfrm>
            <a:off x="900683" y="4550818"/>
            <a:ext cx="8443742" cy="99881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0B2AA15-A2A4-4BCD-9049-309DFC84581D}"/>
              </a:ext>
            </a:extLst>
          </p:cNvPr>
          <p:cNvSpPr/>
          <p:nvPr/>
        </p:nvSpPr>
        <p:spPr>
          <a:xfrm>
            <a:off x="3046284" y="5167989"/>
            <a:ext cx="1159934" cy="381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B4254B4-35D7-4070-8C66-0BBAE1FD64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979" r="338" b="19794"/>
          <a:stretch/>
        </p:blipFill>
        <p:spPr>
          <a:xfrm>
            <a:off x="902934" y="2494076"/>
            <a:ext cx="7971108" cy="934992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5F24D11C-AF5E-4665-B7BD-EBB1D507FA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9" b="85155"/>
          <a:stretch/>
        </p:blipFill>
        <p:spPr>
          <a:xfrm>
            <a:off x="897038" y="1413772"/>
            <a:ext cx="7971120" cy="9735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28FE485-AF91-4AF1-AF4B-26D913E91B5B}"/>
              </a:ext>
            </a:extLst>
          </p:cNvPr>
          <p:cNvSpPr/>
          <p:nvPr/>
        </p:nvSpPr>
        <p:spPr>
          <a:xfrm>
            <a:off x="1030359" y="1618419"/>
            <a:ext cx="6628971" cy="1977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4530C4-55BB-49C3-84A3-B8B155EC763E}"/>
              </a:ext>
            </a:extLst>
          </p:cNvPr>
          <p:cNvSpPr/>
          <p:nvPr/>
        </p:nvSpPr>
        <p:spPr>
          <a:xfrm>
            <a:off x="1030358" y="2650494"/>
            <a:ext cx="6628971" cy="1977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07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FAAB7A-7E0F-4A07-ABCE-CEA8358E7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/>
              <a:t>하위그룹</a:t>
            </a:r>
            <a:r>
              <a:rPr lang="ko-KR" altLang="en-US"/>
              <a:t> 생성(1/</a:t>
            </a:r>
            <a:r>
              <a:rPr lang="en-US" altLang="ko-KR"/>
              <a:t>4</a:t>
            </a:r>
            <a:r>
              <a:rPr lang="ko-KR" altLang="en-US"/>
              <a:t>)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FC0A1-D8A9-4893-9A50-178756001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902419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err="1"/>
              <a:t>cgroup이</a:t>
            </a:r>
            <a:r>
              <a:rPr lang="ko-KR" altLang="en-US"/>
              <a:t> </a:t>
            </a:r>
            <a:r>
              <a:rPr lang="ko-KR" altLang="en-US" err="1"/>
              <a:t>마운트된</a:t>
            </a:r>
            <a:r>
              <a:rPr lang="ko-KR" altLang="en-US"/>
              <a:t> 디렉터리 하위에 서브 디렉터리를 생성하면 하위그룹이 생성</a:t>
            </a:r>
          </a:p>
          <a:p>
            <a:r>
              <a:rPr lang="ko-KR" altLang="en-US"/>
              <a:t>디렉터리 생성 (현재 터미널 경로: /cgroup_tmp)</a:t>
            </a:r>
          </a:p>
          <a:p>
            <a:pPr marL="575945" lvl="1"/>
            <a:r>
              <a:rPr lang="ko-KR" altLang="en-US" err="1">
                <a:solidFill>
                  <a:schemeClr val="accent5"/>
                </a:solidFill>
              </a:rPr>
              <a:t>mkdir</a:t>
            </a:r>
            <a:r>
              <a:rPr lang="ko-KR" altLang="en-US">
                <a:solidFill>
                  <a:schemeClr val="accent5"/>
                </a:solidFill>
              </a:rPr>
              <a:t> </a:t>
            </a:r>
            <a:r>
              <a:rPr lang="ko-KR" altLang="en-US" err="1">
                <a:solidFill>
                  <a:schemeClr val="accent5"/>
                </a:solidFill>
              </a:rPr>
              <a:t>test</a:t>
            </a:r>
            <a:r>
              <a:rPr lang="ko-KR" altLang="en-US"/>
              <a:t>(디렉터리 생성)</a:t>
            </a:r>
          </a:p>
          <a:p>
            <a:pPr marL="575945" lvl="1"/>
            <a:r>
              <a:rPr lang="ko-KR" altLang="en-US" err="1">
                <a:solidFill>
                  <a:schemeClr val="accent5"/>
                </a:solidFill>
              </a:rPr>
              <a:t>cd</a:t>
            </a:r>
            <a:r>
              <a:rPr lang="ko-KR" altLang="en-US">
                <a:solidFill>
                  <a:schemeClr val="accent5"/>
                </a:solidFill>
              </a:rPr>
              <a:t> </a:t>
            </a:r>
            <a:r>
              <a:rPr lang="ko-KR" altLang="en-US" err="1">
                <a:solidFill>
                  <a:schemeClr val="accent5"/>
                </a:solidFill>
              </a:rPr>
              <a:t>test</a:t>
            </a:r>
            <a:r>
              <a:rPr lang="ko-KR" altLang="en-US"/>
              <a:t>(디렉터리 이동)</a:t>
            </a:r>
          </a:p>
          <a:p>
            <a:pPr marL="575945" lvl="1"/>
            <a:r>
              <a:rPr lang="ko-KR" altLang="en-US" err="1">
                <a:solidFill>
                  <a:schemeClr val="accent5"/>
                </a:solidFill>
                <a:ea typeface="+mn-lt"/>
                <a:cs typeface="+mn-lt"/>
              </a:rPr>
              <a:t>ls</a:t>
            </a:r>
            <a:r>
              <a:rPr lang="ko-KR" altLang="en-US">
                <a:ea typeface="+mn-lt"/>
                <a:cs typeface="+mn-lt"/>
              </a:rPr>
              <a:t>(하위 디렉터리 출력)</a:t>
            </a:r>
          </a:p>
          <a:p>
            <a:pPr marL="575945" lvl="1"/>
            <a:endParaRPr lang="en-US" altLang="ko-KR">
              <a:ea typeface="+mn-lt"/>
              <a:cs typeface="+mn-lt"/>
            </a:endParaRPr>
          </a:p>
          <a:p>
            <a:pPr marL="575945" lvl="1"/>
            <a:endParaRPr lang="ko-KR" altLang="en-US">
              <a:ea typeface="+mn-lt"/>
              <a:cs typeface="+mn-lt"/>
            </a:endParaRPr>
          </a:p>
          <a:p>
            <a:endParaRPr lang="ko-KR" alt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 altLang="ko-KR">
              <a:ea typeface="+mn-lt"/>
              <a:cs typeface="+mn-lt"/>
            </a:endParaRPr>
          </a:p>
          <a:p>
            <a:pPr>
              <a:buFont typeface="Wingdings"/>
              <a:buChar char="§"/>
            </a:pPr>
            <a:endParaRPr lang="ko-KR" altLang="en-US">
              <a:ea typeface="+mn-lt"/>
              <a:cs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578B2-7394-4A6B-9B78-7F7B1871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2DFFF57F-7A7C-4D56-86A5-AEB805E854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91" b="27174"/>
          <a:stretch/>
        </p:blipFill>
        <p:spPr>
          <a:xfrm>
            <a:off x="894080" y="3992814"/>
            <a:ext cx="6604000" cy="2072711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896CABB0-5A81-48F8-BB90-A1F473FA8B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" b="91328"/>
          <a:stretch/>
        </p:blipFill>
        <p:spPr>
          <a:xfrm>
            <a:off x="894080" y="3667693"/>
            <a:ext cx="6599734" cy="32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5932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F383D9-268B-42A3-8E59-5EE9D1EB3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원인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3EBFF1-C0A1-4AF8-A082-4E7EC56E2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118" y="855202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>
                <a:solidFill>
                  <a:srgbClr val="3B3B3B"/>
                </a:solidFill>
              </a:rPr>
              <a:t>현재 시스템의 </a:t>
            </a:r>
            <a:r>
              <a:rPr lang="ko-KR" altLang="en-US" err="1">
                <a:solidFill>
                  <a:srgbClr val="3B3B3B"/>
                </a:solidFill>
              </a:rPr>
              <a:t>block</a:t>
            </a:r>
            <a:r>
              <a:rPr lang="ko-KR" altLang="en-US">
                <a:solidFill>
                  <a:srgbClr val="3B3B3B"/>
                </a:solidFill>
              </a:rPr>
              <a:t> </a:t>
            </a:r>
            <a:r>
              <a:rPr lang="ko-KR" altLang="en-US" err="1">
                <a:solidFill>
                  <a:srgbClr val="3B3B3B"/>
                </a:solidFill>
              </a:rPr>
              <a:t>I</a:t>
            </a:r>
            <a:r>
              <a:rPr lang="ko-KR" altLang="en-US">
                <a:solidFill>
                  <a:srgbClr val="3B3B3B"/>
                </a:solidFill>
              </a:rPr>
              <a:t>/</a:t>
            </a:r>
            <a:r>
              <a:rPr lang="ko-KR" altLang="en-US" err="1">
                <a:solidFill>
                  <a:srgbClr val="3B3B3B"/>
                </a:solidFill>
              </a:rPr>
              <a:t>O</a:t>
            </a:r>
            <a:r>
              <a:rPr lang="ko-KR" altLang="en-US">
                <a:solidFill>
                  <a:srgbClr val="3B3B3B"/>
                </a:solidFill>
              </a:rPr>
              <a:t> </a:t>
            </a:r>
            <a:r>
              <a:rPr lang="ko-KR" altLang="en-US" err="1">
                <a:solidFill>
                  <a:srgbClr val="3B3B3B"/>
                </a:solidFill>
              </a:rPr>
              <a:t>layer는</a:t>
            </a:r>
            <a:r>
              <a:rPr lang="ko-KR" altLang="en-US">
                <a:solidFill>
                  <a:srgbClr val="3B3B3B"/>
                </a:solidFill>
              </a:rPr>
              <a:t> ​</a:t>
            </a:r>
            <a:r>
              <a:rPr lang="ko-KR" altLang="en-US" err="1">
                <a:solidFill>
                  <a:srgbClr val="3B3B3B"/>
                </a:solidFill>
              </a:rPr>
              <a:t>multi-queue를</a:t>
            </a:r>
            <a:r>
              <a:rPr lang="ko-KR" altLang="en-US">
                <a:solidFill>
                  <a:srgbClr val="3B3B3B"/>
                </a:solidFill>
              </a:rPr>
              <a:t> 사용 </a:t>
            </a:r>
          </a:p>
          <a:p>
            <a:pPr marL="575945" lvl="1"/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multi-queue</a:t>
            </a:r>
            <a:r>
              <a:rPr lang="ko-KR">
                <a:solidFill>
                  <a:srgbClr val="3B3B3B"/>
                </a:solidFill>
                <a:ea typeface="+mn-lt"/>
                <a:cs typeface="+mn-lt"/>
              </a:rPr>
              <a:t> </a:t>
            </a:r>
            <a:r>
              <a:rPr lang="en-US" altLang="ko-KR">
                <a:solidFill>
                  <a:srgbClr val="3B3B3B"/>
                </a:solidFill>
                <a:ea typeface="+mn-lt"/>
                <a:cs typeface="+mn-lt"/>
              </a:rPr>
              <a:t>layer</a:t>
            </a:r>
            <a:r>
              <a:rPr lang="ko-KR">
                <a:solidFill>
                  <a:srgbClr val="3B3B3B"/>
                </a:solidFill>
                <a:ea typeface="+mn-lt"/>
                <a:cs typeface="+mn-lt"/>
              </a:rPr>
              <a:t> 에서 사용 가능한 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스케줄러는</a:t>
            </a:r>
            <a:r>
              <a:rPr lang="ko-KR">
                <a:solidFill>
                  <a:srgbClr val="3B3B3B"/>
                </a:solidFill>
                <a:ea typeface="+mn-lt"/>
                <a:cs typeface="+mn-lt"/>
              </a:rPr>
              <a:t> </a:t>
            </a:r>
            <a:r>
              <a:rPr lang="ko-KR" altLang="en-US">
                <a:solidFill>
                  <a:srgbClr val="3B3B3B"/>
                </a:solidFill>
                <a:ea typeface="+mn-lt"/>
                <a:cs typeface="+mn-lt"/>
              </a:rPr>
              <a:t>가중치가 반영되지 않음</a:t>
            </a:r>
            <a:endParaRPr lang="en-US" altLang="ko-KR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r>
              <a:rPr lang="en-US" altLang="ko-KR" err="1">
                <a:solidFill>
                  <a:srgbClr val="3B3B3B"/>
                </a:solidFill>
                <a:ea typeface="+mn-lt"/>
                <a:cs typeface="+mn-lt"/>
              </a:rPr>
              <a:t>cfq</a:t>
            </a:r>
            <a:r>
              <a:rPr lang="ko-KR">
                <a:solidFill>
                  <a:srgbClr val="3B3B3B"/>
                </a:solidFill>
                <a:ea typeface="+mn-lt"/>
                <a:cs typeface="+mn-lt"/>
              </a:rPr>
              <a:t> 스케줄러를 사용하는 </a:t>
            </a:r>
            <a:r>
              <a:rPr lang="ko-KR" err="1">
                <a:solidFill>
                  <a:srgbClr val="3B3B3B"/>
                </a:solidFill>
                <a:ea typeface="+mn-lt"/>
                <a:cs typeface="+mn-lt"/>
              </a:rPr>
              <a:t>Single-queue</a:t>
            </a:r>
            <a:r>
              <a:rPr lang="ko-KR">
                <a:solidFill>
                  <a:srgbClr val="3B3B3B"/>
                </a:solidFill>
                <a:ea typeface="+mn-lt"/>
                <a:cs typeface="+mn-lt"/>
              </a:rPr>
              <a:t> </a:t>
            </a:r>
            <a:r>
              <a:rPr lang="ko-KR" err="1">
                <a:solidFill>
                  <a:srgbClr val="3B3B3B"/>
                </a:solidFill>
                <a:ea typeface="+mn-lt"/>
                <a:cs typeface="+mn-lt"/>
              </a:rPr>
              <a:t>block</a:t>
            </a:r>
            <a:r>
              <a:rPr lang="ko-KR">
                <a:solidFill>
                  <a:srgbClr val="3B3B3B"/>
                </a:solidFill>
                <a:ea typeface="+mn-lt"/>
                <a:cs typeface="+mn-lt"/>
              </a:rPr>
              <a:t> </a:t>
            </a:r>
            <a:r>
              <a:rPr lang="ko-KR" err="1">
                <a:solidFill>
                  <a:srgbClr val="3B3B3B"/>
                </a:solidFill>
                <a:ea typeface="+mn-lt"/>
                <a:cs typeface="+mn-lt"/>
              </a:rPr>
              <a:t>I</a:t>
            </a:r>
            <a:r>
              <a:rPr lang="ko-KR">
                <a:solidFill>
                  <a:srgbClr val="3B3B3B"/>
                </a:solidFill>
                <a:ea typeface="+mn-lt"/>
                <a:cs typeface="+mn-lt"/>
              </a:rPr>
              <a:t>/</a:t>
            </a:r>
            <a:r>
              <a:rPr lang="ko-KR" err="1">
                <a:solidFill>
                  <a:srgbClr val="3B3B3B"/>
                </a:solidFill>
                <a:ea typeface="+mn-lt"/>
                <a:cs typeface="+mn-lt"/>
              </a:rPr>
              <a:t>O</a:t>
            </a:r>
            <a:r>
              <a:rPr lang="ko-KR">
                <a:solidFill>
                  <a:srgbClr val="3B3B3B"/>
                </a:solidFill>
                <a:ea typeface="+mn-lt"/>
                <a:cs typeface="+mn-lt"/>
              </a:rPr>
              <a:t> </a:t>
            </a:r>
            <a:r>
              <a:rPr lang="ko-KR" err="1">
                <a:solidFill>
                  <a:srgbClr val="3B3B3B"/>
                </a:solidFill>
                <a:ea typeface="+mn-lt"/>
                <a:cs typeface="+mn-lt"/>
              </a:rPr>
              <a:t>layer에서는</a:t>
            </a:r>
            <a:r>
              <a:rPr lang="ko-KR">
                <a:solidFill>
                  <a:srgbClr val="3B3B3B"/>
                </a:solidFill>
                <a:ea typeface="+mn-lt"/>
                <a:cs typeface="+mn-lt"/>
              </a:rPr>
              <a:t> 가중치 반영 </a:t>
            </a:r>
            <a:endParaRPr lang="ko-KR">
              <a:ea typeface="+mn-lt"/>
              <a:cs typeface="+mn-lt"/>
            </a:endParaRPr>
          </a:p>
          <a:p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endParaRPr lang="ko-KR" altLang="en-US">
              <a:solidFill>
                <a:srgbClr val="3B3B3B"/>
              </a:solidFill>
              <a:ea typeface="+mn-lt"/>
              <a:cs typeface="+mn-lt"/>
            </a:endParaRPr>
          </a:p>
          <a:p>
            <a:pPr marL="575945" lvl="1"/>
            <a:endParaRPr lang="ko-KR" altLang="en-US">
              <a:solidFill>
                <a:srgbClr val="3B3B3B"/>
              </a:solidFill>
            </a:endParaRPr>
          </a:p>
          <a:p>
            <a:pPr marL="575945" lvl="1"/>
            <a:endParaRPr lang="ko-KR" altLang="en-US">
              <a:solidFill>
                <a:srgbClr val="3B3B3B"/>
              </a:solidFill>
            </a:endParaRPr>
          </a:p>
          <a:p>
            <a:endParaRPr lang="ko-KR" altLang="en-US">
              <a:solidFill>
                <a:srgbClr val="3B3B3B"/>
              </a:solidFill>
            </a:endParaRPr>
          </a:p>
          <a:p>
            <a:pPr marL="347345" lvl="1" indent="0">
              <a:buNone/>
            </a:pPr>
            <a:endParaRPr lang="ko-KR" altLang="en-US">
              <a:solidFill>
                <a:srgbClr val="3B3B3B"/>
              </a:solidFill>
            </a:endParaRPr>
          </a:p>
          <a:p>
            <a:pPr marL="575945" lvl="1"/>
            <a:endParaRPr lang="ko-KR" altLang="en-US">
              <a:solidFill>
                <a:srgbClr val="4472C4"/>
              </a:solidFill>
            </a:endParaRPr>
          </a:p>
          <a:p>
            <a:endParaRPr lang="ko-KR" altLang="en-US">
              <a:solidFill>
                <a:srgbClr val="3B3B3B"/>
              </a:solidFill>
            </a:endParaRPr>
          </a:p>
          <a:p>
            <a:pPr marL="575945" lvl="1"/>
            <a:endParaRPr lang="ko-KR" altLang="en-US">
              <a:solidFill>
                <a:srgbClr val="3B3B3B"/>
              </a:solidFill>
            </a:endParaRPr>
          </a:p>
          <a:p>
            <a:pPr marL="347345" lvl="1" indent="0">
              <a:buNone/>
            </a:pPr>
            <a:endParaRPr lang="ko-KR" altLang="en-US">
              <a:solidFill>
                <a:srgbClr val="4472C4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FE85BB-76F6-4ECB-ACF4-88941DB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90</a:t>
            </a:fld>
            <a:endParaRPr lang="ko-KR" altLang="en-US"/>
          </a:p>
        </p:txBody>
      </p:sp>
      <p:pic>
        <p:nvPicPr>
          <p:cNvPr id="14" name="그림 14">
            <a:extLst>
              <a:ext uri="{FF2B5EF4-FFF2-40B4-BE49-F238E27FC236}">
                <a16:creationId xmlns:a16="http://schemas.microsoft.com/office/drawing/2014/main" id="{70AB1B57-4A0F-47E7-99B7-DBE945402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451" y="3622823"/>
            <a:ext cx="3813857" cy="23324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D886B30-53D6-4C9E-A97A-5AAA369BB95B}"/>
              </a:ext>
            </a:extLst>
          </p:cNvPr>
          <p:cNvSpPr txBox="1"/>
          <p:nvPr/>
        </p:nvSpPr>
        <p:spPr>
          <a:xfrm>
            <a:off x="6682450" y="5949386"/>
            <a:ext cx="571403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400">
                <a:solidFill>
                  <a:schemeClr val="accent5"/>
                </a:solidFill>
                <a:ea typeface="+mn-lt"/>
                <a:cs typeface="+mn-lt"/>
              </a:rPr>
              <a:t>이은진, 강동현. (2020). I/O 태스크 그룹을 이용한 Cgroups 성능 평가. 한국정보과학회 학술발표논문집, (), 1769-1770.</a:t>
            </a:r>
            <a:endParaRPr lang="ko-KR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6129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F383D9-268B-42A3-8E59-5EE9D1EB3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/>
              <a:t>NVMe</a:t>
            </a:r>
            <a:r>
              <a:rPr lang="ko-KR" altLang="en-US"/>
              <a:t> SSD 에서 </a:t>
            </a:r>
            <a:r>
              <a:rPr lang="ko-KR" altLang="en-US" err="1"/>
              <a:t>single-queue</a:t>
            </a:r>
            <a:r>
              <a:rPr lang="ko-KR" altLang="en-US"/>
              <a:t> </a:t>
            </a:r>
            <a:r>
              <a:rPr lang="ko-KR" altLang="en-US" err="1"/>
              <a:t>layer</a:t>
            </a:r>
            <a:r>
              <a:rPr lang="ko-KR" altLang="en-US"/>
              <a:t> 사용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3EBFF1-C0A1-4AF8-A082-4E7EC56E2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118" y="855202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>
                <a:solidFill>
                  <a:srgbClr val="3B3B3B"/>
                </a:solidFill>
              </a:rPr>
              <a:t>커널 3.19버전 </a:t>
            </a:r>
            <a:r>
              <a:rPr lang="ko-KR" altLang="en-US" err="1">
                <a:solidFill>
                  <a:srgbClr val="3B3B3B"/>
                </a:solidFill>
              </a:rPr>
              <a:t>부터</a:t>
            </a:r>
            <a:r>
              <a:rPr lang="ko-KR" altLang="en-US">
                <a:solidFill>
                  <a:srgbClr val="3B3B3B"/>
                </a:solidFill>
              </a:rPr>
              <a:t> </a:t>
            </a:r>
            <a:r>
              <a:rPr lang="ko-KR" altLang="en-US" err="1">
                <a:solidFill>
                  <a:srgbClr val="3B3B3B"/>
                </a:solidFill>
              </a:rPr>
              <a:t>NVMe</a:t>
            </a:r>
            <a:r>
              <a:rPr lang="ko-KR" altLang="en-US">
                <a:solidFill>
                  <a:srgbClr val="3B3B3B"/>
                </a:solidFill>
              </a:rPr>
              <a:t> 드라이버는 </a:t>
            </a:r>
            <a:r>
              <a:rPr lang="ko-KR" altLang="en-US" err="1">
                <a:solidFill>
                  <a:srgbClr val="3B3B3B"/>
                </a:solidFill>
              </a:rPr>
              <a:t>mq-layer</a:t>
            </a:r>
            <a:r>
              <a:rPr lang="ko-KR" altLang="en-US">
                <a:solidFill>
                  <a:srgbClr val="3B3B3B"/>
                </a:solidFill>
              </a:rPr>
              <a:t> 지원 </a:t>
            </a:r>
            <a:endParaRPr lang="ko-KR" altLang="en-US"/>
          </a:p>
          <a:p>
            <a:r>
              <a:rPr lang="ko-KR" altLang="en-US" err="1">
                <a:solidFill>
                  <a:srgbClr val="3B3B3B"/>
                </a:solidFill>
              </a:rPr>
              <a:t>insmod</a:t>
            </a:r>
            <a:r>
              <a:rPr lang="ko-KR" altLang="en-US">
                <a:solidFill>
                  <a:srgbClr val="3B3B3B"/>
                </a:solidFill>
              </a:rPr>
              <a:t> 파라미터 또는 GRUB </a:t>
            </a:r>
            <a:r>
              <a:rPr lang="ko-KR" altLang="en-US" err="1">
                <a:solidFill>
                  <a:srgbClr val="3B3B3B"/>
                </a:solidFill>
              </a:rPr>
              <a:t>부트로더</a:t>
            </a:r>
            <a:r>
              <a:rPr lang="ko-KR" altLang="en-US">
                <a:solidFill>
                  <a:srgbClr val="3B3B3B"/>
                </a:solidFill>
              </a:rPr>
              <a:t> 설정으로 변경 불가능 </a:t>
            </a:r>
          </a:p>
          <a:p>
            <a:r>
              <a:rPr lang="ko-KR" altLang="en-US">
                <a:solidFill>
                  <a:srgbClr val="3B3B3B"/>
                </a:solidFill>
              </a:rPr>
              <a:t>커널 3.19 이하 버전의 드라이버 모듈 다운로드후 커널 컴파일 </a:t>
            </a:r>
          </a:p>
          <a:p>
            <a:pPr marL="0" indent="0">
              <a:buNone/>
            </a:pPr>
            <a:endParaRPr lang="ko-KR"/>
          </a:p>
          <a:p>
            <a:pPr marL="575945" lvl="1"/>
            <a:endParaRPr lang="ko-KR" altLang="en-US">
              <a:solidFill>
                <a:srgbClr val="3B3B3B"/>
              </a:solidFill>
            </a:endParaRPr>
          </a:p>
          <a:p>
            <a:pPr marL="575945" lvl="1"/>
            <a:endParaRPr lang="ko-KR" altLang="en-US">
              <a:solidFill>
                <a:srgbClr val="3B3B3B"/>
              </a:solidFill>
            </a:endParaRPr>
          </a:p>
          <a:p>
            <a:endParaRPr lang="ko-KR" altLang="en-US">
              <a:solidFill>
                <a:srgbClr val="3B3B3B"/>
              </a:solidFill>
            </a:endParaRPr>
          </a:p>
          <a:p>
            <a:pPr marL="347345" lvl="1" indent="0">
              <a:buNone/>
            </a:pPr>
            <a:endParaRPr lang="ko-KR" altLang="en-US">
              <a:solidFill>
                <a:srgbClr val="3B3B3B"/>
              </a:solidFill>
            </a:endParaRPr>
          </a:p>
          <a:p>
            <a:pPr marL="575945" lvl="1"/>
            <a:endParaRPr lang="ko-KR" altLang="en-US">
              <a:solidFill>
                <a:srgbClr val="4472C4"/>
              </a:solidFill>
            </a:endParaRPr>
          </a:p>
          <a:p>
            <a:endParaRPr lang="ko-KR" altLang="en-US">
              <a:solidFill>
                <a:srgbClr val="3B3B3B"/>
              </a:solidFill>
            </a:endParaRPr>
          </a:p>
          <a:p>
            <a:pPr marL="575945" lvl="1"/>
            <a:endParaRPr lang="ko-KR" altLang="en-US">
              <a:solidFill>
                <a:srgbClr val="3B3B3B"/>
              </a:solidFill>
            </a:endParaRPr>
          </a:p>
          <a:p>
            <a:pPr marL="347345" lvl="1" indent="0">
              <a:buNone/>
            </a:pPr>
            <a:endParaRPr lang="ko-KR" altLang="en-US">
              <a:solidFill>
                <a:srgbClr val="4472C4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FE85BB-76F6-4ECB-ACF4-88941DB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91</a:t>
            </a:fld>
            <a:endParaRPr lang="ko-KR" altLang="en-US"/>
          </a:p>
        </p:txBody>
      </p:sp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C84238A-FF26-4677-BF34-3713249533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2" t="8539" r="3656" b="26855"/>
          <a:stretch/>
        </p:blipFill>
        <p:spPr>
          <a:xfrm>
            <a:off x="7197436" y="2789767"/>
            <a:ext cx="4337297" cy="30934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D40FC9-9F2A-4E1A-8938-CF86DEA3F6A7}"/>
              </a:ext>
            </a:extLst>
          </p:cNvPr>
          <p:cNvSpPr txBox="1"/>
          <p:nvPr/>
        </p:nvSpPr>
        <p:spPr>
          <a:xfrm>
            <a:off x="7374467" y="5816600"/>
            <a:ext cx="458893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sz="1200">
                <a:solidFill>
                  <a:schemeClr val="accent5"/>
                </a:solidFill>
                <a:ea typeface="+mn-lt"/>
                <a:cs typeface="+mn-lt"/>
              </a:rPr>
              <a:t>https://unix.stackexchange.com/questions/426377/how-to-disable-blk-mq-for-nvme-and-use-cfq-deadline-noop</a:t>
            </a:r>
            <a:endParaRPr lang="ko-KR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8087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F383D9-268B-42A3-8E59-5EE9D1EB3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bfq 스케줄러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3EBFF1-C0A1-4AF8-A082-4E7EC56E2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118" y="855202"/>
            <a:ext cx="11757660" cy="5146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err="1">
                <a:solidFill>
                  <a:srgbClr val="3B3B3B"/>
                </a:solidFill>
              </a:rPr>
              <a:t>Buget</a:t>
            </a:r>
            <a:r>
              <a:rPr lang="ko-KR" altLang="en-US">
                <a:solidFill>
                  <a:srgbClr val="3B3B3B"/>
                </a:solidFill>
              </a:rPr>
              <a:t> </a:t>
            </a:r>
            <a:r>
              <a:rPr lang="ko-KR" altLang="en-US" err="1">
                <a:solidFill>
                  <a:srgbClr val="3B3B3B"/>
                </a:solidFill>
              </a:rPr>
              <a:t>Fair</a:t>
            </a:r>
            <a:r>
              <a:rPr lang="ko-KR" altLang="en-US">
                <a:solidFill>
                  <a:srgbClr val="3B3B3B"/>
                </a:solidFill>
              </a:rPr>
              <a:t> Queueing</a:t>
            </a:r>
          </a:p>
          <a:p>
            <a:pPr marL="575945" lvl="1">
              <a:buFont typeface="Arial" panose="05000000000000000000" pitchFamily="2" charset="2"/>
              <a:buChar char="•"/>
            </a:pPr>
            <a:r>
              <a:rPr lang="ko-KR">
                <a:ea typeface="+mn-lt"/>
                <a:cs typeface="+mn-lt"/>
              </a:rPr>
              <a:t>I/O를 균일하게 분배하는 스케줄러 CFQ 스케줄러의 코드를 상당부분 가져와서 구현 </a:t>
            </a:r>
          </a:p>
          <a:p>
            <a:pPr marL="575945" lvl="1">
              <a:buFont typeface="Arial,Sans-Serif" panose="05000000000000000000" pitchFamily="2" charset="2"/>
              <a:buChar char="•"/>
            </a:pPr>
            <a:r>
              <a:rPr lang="ko-KR">
                <a:ea typeface="+mn-lt"/>
                <a:cs typeface="+mn-lt"/>
              </a:rPr>
              <a:t>Cgroup blkio를 지원하는 multi-queue block I/O layer에서 동작하는 I/O 스케줄러</a:t>
            </a:r>
            <a:endParaRPr lang="en-US" altLang="ko-KR">
              <a:ea typeface="+mn-lt"/>
              <a:cs typeface="+mn-lt"/>
            </a:endParaRPr>
          </a:p>
          <a:p>
            <a:pPr marL="575945" lvl="1">
              <a:buFont typeface="Arial,Sans-Serif" panose="05000000000000000000" pitchFamily="2" charset="2"/>
              <a:buChar char="•"/>
            </a:pPr>
            <a:r>
              <a:rPr lang="ko-KR">
                <a:ea typeface="+mn-lt"/>
                <a:cs typeface="+mn-lt"/>
              </a:rPr>
              <a:t>서비스별 I/O 대역폭 분배를 보장함 </a:t>
            </a:r>
            <a:endParaRPr lang="ko-KR"/>
          </a:p>
          <a:p>
            <a:pPr marL="575945" lvl="1">
              <a:buFont typeface="Arial,Sans-Serif" panose="05000000000000000000" pitchFamily="2" charset="2"/>
              <a:buChar char="•"/>
            </a:pPr>
            <a:r>
              <a:rPr lang="ko-KR">
                <a:ea typeface="+mn-lt"/>
                <a:cs typeface="+mn-lt"/>
                <a:hlinkClick r:id="rId2"/>
              </a:rPr>
              <a:t>https://www.kernel.org/doc/html/latest/block/bfq-iosched.html</a:t>
            </a:r>
            <a:endParaRPr lang="ko-KR" altLang="en-US">
              <a:ea typeface="+mn-lt"/>
              <a:cs typeface="+mn-lt"/>
            </a:endParaRPr>
          </a:p>
          <a:p>
            <a:r>
              <a:rPr lang="en-US" altLang="ko-KR">
                <a:ea typeface="+mn-lt"/>
                <a:cs typeface="+mn-lt"/>
              </a:rPr>
              <a:t>Cgroup blkio를 사용해 그룹별 가중치 제어 </a:t>
            </a:r>
          </a:p>
          <a:p>
            <a:pPr marL="575945" lvl="1">
              <a:buFont typeface="Arial" panose="05000000000000000000" pitchFamily="2" charset="2"/>
            </a:pPr>
            <a:r>
              <a:rPr lang="en-US" altLang="ko-KR"/>
              <a:t>I/O 스케줄러가 bfq로 설정되어있을 때 blkio를 마운트하면 blkio.bfq.weigth 파일이 생성됨 </a:t>
            </a:r>
          </a:p>
          <a:p>
            <a:pPr marL="575945" lvl="1">
              <a:buFont typeface="Arial" panose="05000000000000000000" pitchFamily="2" charset="2"/>
              <a:buChar char="•"/>
            </a:pPr>
            <a:r>
              <a:rPr lang="en-US" altLang="ko-KR"/>
              <a:t>해당 파일을 사용해 가중치 제어 가능 </a:t>
            </a:r>
          </a:p>
          <a:p>
            <a:pPr marL="575945" lvl="1">
              <a:buFont typeface="Arial" panose="05000000000000000000" pitchFamily="2" charset="2"/>
              <a:buChar char="•"/>
            </a:pPr>
            <a:endParaRPr lang="en-US" altLang="ko-KR"/>
          </a:p>
          <a:p>
            <a:pPr marL="575945" lvl="1">
              <a:buFont typeface="Arial" panose="020B0604020202020204" pitchFamily="34" charset="0"/>
              <a:buChar char="•"/>
            </a:pPr>
            <a:endParaRPr lang="ko-KR" altLang="en-US">
              <a:solidFill>
                <a:srgbClr val="3B3B3B"/>
              </a:solidFill>
            </a:endParaRPr>
          </a:p>
          <a:p>
            <a:pPr marL="575945" lvl="1">
              <a:buFont typeface="Arial" panose="05000000000000000000" pitchFamily="2" charset="2"/>
              <a:buChar char="•"/>
            </a:pPr>
            <a:endParaRPr lang="ko-KR" altLang="en-US">
              <a:solidFill>
                <a:srgbClr val="3B3B3B"/>
              </a:solidFill>
            </a:endParaRPr>
          </a:p>
          <a:p>
            <a:pPr marL="347345" lvl="1" indent="0">
              <a:buNone/>
            </a:pPr>
            <a:endParaRPr lang="ko-KR" altLang="en-US">
              <a:solidFill>
                <a:srgbClr val="3B3B3B"/>
              </a:solidFill>
            </a:endParaRPr>
          </a:p>
          <a:p>
            <a:pPr marL="575945" lvl="1"/>
            <a:endParaRPr lang="ko-KR" altLang="en-US">
              <a:solidFill>
                <a:srgbClr val="3B3B3B"/>
              </a:solidFill>
            </a:endParaRPr>
          </a:p>
          <a:p>
            <a:pPr marL="575945" lvl="1"/>
            <a:endParaRPr lang="ko-KR" altLang="en-US">
              <a:solidFill>
                <a:srgbClr val="3B3B3B"/>
              </a:solidFill>
            </a:endParaRPr>
          </a:p>
          <a:p>
            <a:endParaRPr lang="ko-KR" altLang="en-US">
              <a:solidFill>
                <a:srgbClr val="3B3B3B"/>
              </a:solidFill>
            </a:endParaRPr>
          </a:p>
          <a:p>
            <a:pPr marL="347345" lvl="1" indent="0">
              <a:buNone/>
            </a:pPr>
            <a:endParaRPr lang="ko-KR" altLang="en-US">
              <a:solidFill>
                <a:srgbClr val="3B3B3B"/>
              </a:solidFill>
            </a:endParaRPr>
          </a:p>
          <a:p>
            <a:pPr marL="575945" lvl="1"/>
            <a:endParaRPr lang="ko-KR" altLang="en-US">
              <a:solidFill>
                <a:srgbClr val="4472C4"/>
              </a:solidFill>
            </a:endParaRPr>
          </a:p>
          <a:p>
            <a:endParaRPr lang="ko-KR" altLang="en-US">
              <a:solidFill>
                <a:srgbClr val="3B3B3B"/>
              </a:solidFill>
            </a:endParaRPr>
          </a:p>
          <a:p>
            <a:pPr marL="575945" lvl="1"/>
            <a:endParaRPr lang="ko-KR" altLang="en-US">
              <a:solidFill>
                <a:srgbClr val="3B3B3B"/>
              </a:solidFill>
            </a:endParaRPr>
          </a:p>
          <a:p>
            <a:pPr marL="347345" lvl="1" indent="0">
              <a:buNone/>
            </a:pPr>
            <a:endParaRPr lang="ko-KR" altLang="en-US">
              <a:solidFill>
                <a:srgbClr val="4472C4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FE85BB-76F6-4ECB-ACF4-88941DB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92</a:t>
            </a:fld>
            <a:endParaRPr lang="ko-KR" altLang="en-US"/>
          </a:p>
        </p:txBody>
      </p:sp>
      <p:pic>
        <p:nvPicPr>
          <p:cNvPr id="7" name="그림 7">
            <a:extLst>
              <a:ext uri="{FF2B5EF4-FFF2-40B4-BE49-F238E27FC236}">
                <a16:creationId xmlns:a16="http://schemas.microsoft.com/office/drawing/2014/main" id="{23ABFE03-98C7-47AD-80C1-5D41BE4915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26" t="-1695" b="15254"/>
          <a:stretch/>
        </p:blipFill>
        <p:spPr>
          <a:xfrm>
            <a:off x="889108" y="5029709"/>
            <a:ext cx="6427709" cy="415273"/>
          </a:xfrm>
          <a:prstGeom prst="rect">
            <a:avLst/>
          </a:prstGeom>
        </p:spPr>
      </p:pic>
      <p:pic>
        <p:nvPicPr>
          <p:cNvPr id="9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E70F9D14-DD60-4754-BE3D-4B7611B14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464" y="5454352"/>
            <a:ext cx="3765631" cy="100357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460F70-4758-42C3-AC6C-541B606B4585}"/>
              </a:ext>
            </a:extLst>
          </p:cNvPr>
          <p:cNvSpPr/>
          <p:nvPr/>
        </p:nvSpPr>
        <p:spPr>
          <a:xfrm>
            <a:off x="856739" y="6219355"/>
            <a:ext cx="1690441" cy="2556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4870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007D9D41-766B-48BA-B532-2722914B5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err="1"/>
              <a:t>GroupA</a:t>
            </a:r>
            <a:r>
              <a:rPr lang="ko-KR" altLang="en-US"/>
              <a:t>=1000, </a:t>
            </a:r>
            <a:r>
              <a:rPr lang="ko-KR" altLang="en-US" err="1"/>
              <a:t>GroupB</a:t>
            </a:r>
            <a:r>
              <a:rPr lang="ko-KR" altLang="en-US"/>
              <a:t>=100 가중치 설정 </a:t>
            </a:r>
          </a:p>
          <a:p>
            <a:endParaRPr lang="ko-KR" altLang="en-US"/>
          </a:p>
          <a:p>
            <a:r>
              <a:rPr lang="ko-KR" altLang="en-US" err="1"/>
              <a:t>Fio를</a:t>
            </a:r>
            <a:r>
              <a:rPr lang="ko-KR" altLang="en-US"/>
              <a:t> 사용한 순차읽기 테스트 </a:t>
            </a:r>
          </a:p>
          <a:p>
            <a:r>
              <a:rPr lang="ko-KR" altLang="en-US"/>
              <a:t>결과</a:t>
            </a:r>
          </a:p>
          <a:p>
            <a:pPr marL="575945" lvl="1"/>
            <a:r>
              <a:rPr lang="ko-KR" altLang="en-US"/>
              <a:t>가중치대로 제어가 되지 않는것을 확인 </a:t>
            </a:r>
          </a:p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5AA9FC2-802B-4B56-B717-0C875ADFE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bfq 가중치 제어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070580-CB08-43E4-836D-B90EECE209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93</a:t>
            </a:fld>
            <a:endParaRPr lang="ko-KR" altLang="en-US"/>
          </a:p>
        </p:txBody>
      </p:sp>
      <p:pic>
        <p:nvPicPr>
          <p:cNvPr id="7" name="그림 7">
            <a:extLst>
              <a:ext uri="{FF2B5EF4-FFF2-40B4-BE49-F238E27FC236}">
                <a16:creationId xmlns:a16="http://schemas.microsoft.com/office/drawing/2014/main" id="{33EADA2A-D244-4D86-92D0-D4FE284E9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50" y="1546075"/>
            <a:ext cx="7691377" cy="455063"/>
          </a:xfrm>
          <a:prstGeom prst="rect">
            <a:avLst/>
          </a:prstGeom>
        </p:spPr>
      </p:pic>
      <p:pic>
        <p:nvPicPr>
          <p:cNvPr id="10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A9AB72FC-81BE-4287-8CD5-30AF3B0B76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3" r="1213" b="12500"/>
          <a:stretch/>
        </p:blipFill>
        <p:spPr>
          <a:xfrm>
            <a:off x="845487" y="3923328"/>
            <a:ext cx="7067531" cy="495519"/>
          </a:xfrm>
          <a:prstGeom prst="rect">
            <a:avLst/>
          </a:prstGeom>
        </p:spPr>
      </p:pic>
      <p:pic>
        <p:nvPicPr>
          <p:cNvPr id="11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E0A67CE4-E702-4B6C-A256-2D9625B00F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50" b="80943"/>
          <a:stretch/>
        </p:blipFill>
        <p:spPr>
          <a:xfrm>
            <a:off x="849667" y="4414784"/>
            <a:ext cx="7059289" cy="1022164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8F76AF9E-475F-4360-9559-9FFEC657E4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008" b="19094"/>
          <a:stretch/>
        </p:blipFill>
        <p:spPr>
          <a:xfrm>
            <a:off x="846130" y="5440644"/>
            <a:ext cx="7059270" cy="102399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ACD864-578D-4ACF-A1B5-64F7010FE0B3}"/>
              </a:ext>
            </a:extLst>
          </p:cNvPr>
          <p:cNvSpPr/>
          <p:nvPr/>
        </p:nvSpPr>
        <p:spPr>
          <a:xfrm>
            <a:off x="2592942" y="4078040"/>
            <a:ext cx="1159934" cy="3366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9C5BAD6-13EB-4F29-9137-C0D6713ABC87}"/>
              </a:ext>
            </a:extLst>
          </p:cNvPr>
          <p:cNvSpPr/>
          <p:nvPr/>
        </p:nvSpPr>
        <p:spPr>
          <a:xfrm>
            <a:off x="914612" y="4550672"/>
            <a:ext cx="5587250" cy="2170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66DBFF5-5E6F-4FA7-B9CB-4FE0872A47A7}"/>
              </a:ext>
            </a:extLst>
          </p:cNvPr>
          <p:cNvSpPr/>
          <p:nvPr/>
        </p:nvSpPr>
        <p:spPr>
          <a:xfrm>
            <a:off x="914611" y="5602039"/>
            <a:ext cx="5587250" cy="2170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6616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007D9D41-766B-48BA-B532-2722914B5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각 가중치를 800, 400으로 설정한 그룹의 가중치제어 테스트 결과</a:t>
            </a:r>
          </a:p>
          <a:p>
            <a:pPr marL="575945" lvl="1"/>
            <a:r>
              <a:rPr lang="ko-KR" altLang="en-US"/>
              <a:t>두 그룹의 읽기, 쓰기 속도가 가중치를 반영하지 않고 일정함 </a:t>
            </a:r>
          </a:p>
          <a:p>
            <a:endParaRPr lang="ko-KR" altLang="en-US"/>
          </a:p>
          <a:p>
            <a:pPr marL="575945" lvl="1"/>
            <a:endParaRPr lang="ko-KR" altLang="en-US"/>
          </a:p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5AA9FC2-802B-4B56-B717-0C875ADFE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사례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070580-CB08-43E4-836D-B90EECE209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94</a:t>
            </a:fld>
            <a:endParaRPr lang="ko-KR" altLang="en-US"/>
          </a:p>
        </p:txBody>
      </p:sp>
      <p:pic>
        <p:nvPicPr>
          <p:cNvPr id="3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6A634DA4-9D2B-4D48-902A-70AA6DADBE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7" b="6195"/>
          <a:stretch/>
        </p:blipFill>
        <p:spPr>
          <a:xfrm>
            <a:off x="5726467" y="3754572"/>
            <a:ext cx="5752629" cy="20398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A41F08-7DC7-44AB-9355-10016FFB3868}"/>
              </a:ext>
            </a:extLst>
          </p:cNvPr>
          <p:cNvSpPr txBox="1"/>
          <p:nvPr/>
        </p:nvSpPr>
        <p:spPr>
          <a:xfrm>
            <a:off x="6731000" y="5858933"/>
            <a:ext cx="521546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>
                <a:solidFill>
                  <a:schemeClr val="accent5"/>
                </a:solidFill>
                <a:ea typeface="+mn-lt"/>
                <a:cs typeface="+mn-lt"/>
              </a:rPr>
              <a:t>권혁필, 안성용, 리눅스컨테이너를위한</a:t>
            </a:r>
            <a:r>
              <a:rPr lang="ko-KR" sz="1200">
                <a:solidFill>
                  <a:schemeClr val="accent5"/>
                </a:solidFill>
                <a:ea typeface="+mn-lt"/>
                <a:cs typeface="+mn-lt"/>
              </a:rPr>
              <a:t>I/O 성능Isolation 프레임워크개발</a:t>
            </a:r>
            <a:endParaRPr lang="ko-KR" sz="120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7487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007D9D41-766B-48BA-B532-2722914B5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4개의 태스크 그룹의 가중치를 각 1000, 500, 250, 100으로 설정</a:t>
            </a:r>
          </a:p>
          <a:p>
            <a:pPr marL="575945" lvl="1"/>
            <a:r>
              <a:rPr lang="ko-KR" altLang="en-US"/>
              <a:t>블록 크기: 4KB</a:t>
            </a:r>
          </a:p>
          <a:p>
            <a:pPr marL="575945" lvl="1"/>
            <a:r>
              <a:rPr lang="ko-KR" altLang="en-US"/>
              <a:t>direct I/O 사용</a:t>
            </a:r>
          </a:p>
          <a:p>
            <a:pPr marL="575945" lvl="1"/>
            <a:r>
              <a:rPr lang="ko-KR" altLang="en-US"/>
              <a:t>Random read 사용</a:t>
            </a:r>
          </a:p>
          <a:p>
            <a:pPr marL="575945" lvl="1"/>
            <a:r>
              <a:rPr lang="ko-KR" altLang="en-US">
                <a:ea typeface="+mn-lt"/>
                <a:cs typeface="+mn-lt"/>
              </a:rPr>
              <a:t>실행시간</a:t>
            </a:r>
            <a:r>
              <a:rPr lang="en-US" altLang="ko-KR">
                <a:ea typeface="+mn-lt"/>
                <a:cs typeface="+mn-lt"/>
              </a:rPr>
              <a:t>: 60</a:t>
            </a:r>
            <a:r>
              <a:rPr lang="ko-KR" altLang="en-US">
                <a:ea typeface="+mn-lt"/>
                <a:cs typeface="+mn-lt"/>
              </a:rPr>
              <a:t>초</a:t>
            </a:r>
            <a:endParaRPr lang="en-US" altLang="ko-KR">
              <a:ea typeface="+mn-lt"/>
              <a:cs typeface="+mn-lt"/>
            </a:endParaRPr>
          </a:p>
          <a:p>
            <a:pPr marL="575945" lvl="1"/>
            <a:r>
              <a:rPr lang="ko-KR">
                <a:ea typeface="+mn-lt"/>
                <a:cs typeface="+mn-lt"/>
              </a:rPr>
              <a:t>1GB 테스트파일 생성 </a:t>
            </a:r>
            <a:endParaRPr lang="en-US" altLang="ko-KR">
              <a:ea typeface="+mn-lt"/>
              <a:cs typeface="+mn-lt"/>
            </a:endParaRPr>
          </a:p>
          <a:p>
            <a:pPr marL="575945" lvl="1"/>
            <a:r>
              <a:rPr lang="ko-KR">
                <a:ea typeface="+mn-lt"/>
                <a:cs typeface="+mn-lt"/>
              </a:rPr>
              <a:t>그룹별 가중치 지정 </a:t>
            </a:r>
            <a:endParaRPr lang="en-US" altLang="ko-KR">
              <a:ea typeface="+mn-lt"/>
              <a:cs typeface="+mn-lt"/>
            </a:endParaRPr>
          </a:p>
          <a:p>
            <a:pPr marL="575945" lvl="1"/>
            <a:r>
              <a:rPr lang="ko-KR">
                <a:ea typeface="+mn-lt"/>
                <a:cs typeface="+mn-lt"/>
              </a:rPr>
              <a:t>마운트 포인트 지정 </a:t>
            </a:r>
            <a:endParaRPr lang="ko-KR"/>
          </a:p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5AA9FC2-802B-4B56-B717-0C875ADFE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4개 그룹 가중치제어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070580-CB08-43E4-836D-B90EECE209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95</a:t>
            </a:fld>
            <a:endParaRPr lang="ko-KR" altLang="en-US"/>
          </a:p>
        </p:txBody>
      </p:sp>
      <p:pic>
        <p:nvPicPr>
          <p:cNvPr id="5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1FFD01C-A95A-4F29-A777-C66F5834DA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24" t="29036" r="43318" b="44420"/>
          <a:stretch/>
        </p:blipFill>
        <p:spPr>
          <a:xfrm>
            <a:off x="7695127" y="3983621"/>
            <a:ext cx="2025118" cy="2450473"/>
          </a:xfrm>
          <a:prstGeom prst="rect">
            <a:avLst/>
          </a:prstGeom>
        </p:spPr>
      </p:pic>
      <p:pic>
        <p:nvPicPr>
          <p:cNvPr id="8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DC9D49D3-5B25-42DA-BFC0-3D1B9623C5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15" t="56923" r="43204" b="17265"/>
          <a:stretch/>
        </p:blipFill>
        <p:spPr>
          <a:xfrm>
            <a:off x="9942545" y="3983619"/>
            <a:ext cx="2084422" cy="2363928"/>
          </a:xfrm>
          <a:prstGeom prst="rect">
            <a:avLst/>
          </a:prstGeom>
        </p:spPr>
      </p:pic>
      <p:pic>
        <p:nvPicPr>
          <p:cNvPr id="10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BC5B66F-160D-4C8A-A7F6-F916D4E674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24" t="4009" r="43318" b="72698"/>
          <a:stretch/>
        </p:blipFill>
        <p:spPr>
          <a:xfrm>
            <a:off x="8746494" y="1784431"/>
            <a:ext cx="2025118" cy="207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664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007D9D41-766B-48BA-B532-2722914B5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각 4개의 그룹이 가중치 비율에 따라 읽기속도 제한이 되는 것을 확인 </a:t>
            </a:r>
          </a:p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5AA9FC2-802B-4B56-B717-0C875ADFE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결과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070580-CB08-43E4-836D-B90EECE209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96</a:t>
            </a:fld>
            <a:endParaRPr lang="ko-KR" altLang="en-US"/>
          </a:p>
        </p:txBody>
      </p:sp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495B835-7F43-4D3C-8DC6-E95766AF42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285" b="74419"/>
          <a:stretch/>
        </p:blipFill>
        <p:spPr>
          <a:xfrm>
            <a:off x="6878041" y="3117173"/>
            <a:ext cx="5143897" cy="1592909"/>
          </a:xfrm>
          <a:prstGeom prst="rect">
            <a:avLst/>
          </a:prstGeom>
        </p:spPr>
      </p:pic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534A535-2D5B-49AF-8BFD-57D56B5475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921" b="73141"/>
          <a:stretch/>
        </p:blipFill>
        <p:spPr>
          <a:xfrm>
            <a:off x="1213626" y="3115435"/>
            <a:ext cx="5521971" cy="1590583"/>
          </a:xfrm>
          <a:prstGeom prst="rect">
            <a:avLst/>
          </a:prstGeom>
        </p:spPr>
      </p:pic>
      <p:pic>
        <p:nvPicPr>
          <p:cNvPr id="7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6751C46-5E69-4120-AB10-C4F1A023B8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566" r="24456" b="30698"/>
          <a:stretch/>
        </p:blipFill>
        <p:spPr>
          <a:xfrm>
            <a:off x="6878040" y="4805148"/>
            <a:ext cx="5144005" cy="1602565"/>
          </a:xfrm>
          <a:prstGeom prst="rect">
            <a:avLst/>
          </a:prstGeom>
        </p:spPr>
      </p:pic>
      <p:pic>
        <p:nvPicPr>
          <p:cNvPr id="8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251104A-F52A-4978-9B0D-495E176018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544" r="14921" b="23252"/>
          <a:stretch/>
        </p:blipFill>
        <p:spPr>
          <a:xfrm>
            <a:off x="1213625" y="4803409"/>
            <a:ext cx="5521971" cy="1602885"/>
          </a:xfrm>
          <a:prstGeom prst="rect">
            <a:avLst/>
          </a:prstGeom>
        </p:spPr>
      </p:pic>
      <p:pic>
        <p:nvPicPr>
          <p:cNvPr id="11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D973101D-92E7-48D7-89A6-E3017F42E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412" y="1908117"/>
            <a:ext cx="8299048" cy="102584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47F455-A977-42CB-B5FA-4FBA555EA8A3}"/>
              </a:ext>
            </a:extLst>
          </p:cNvPr>
          <p:cNvSpPr/>
          <p:nvPr/>
        </p:nvSpPr>
        <p:spPr>
          <a:xfrm>
            <a:off x="2805144" y="3209939"/>
            <a:ext cx="1034541" cy="1784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92522E-1222-472F-A030-9B19F758B440}"/>
              </a:ext>
            </a:extLst>
          </p:cNvPr>
          <p:cNvSpPr/>
          <p:nvPr/>
        </p:nvSpPr>
        <p:spPr>
          <a:xfrm>
            <a:off x="2805143" y="4917204"/>
            <a:ext cx="1034541" cy="1784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E13E91-BF36-42B2-92F4-400E925078BE}"/>
              </a:ext>
            </a:extLst>
          </p:cNvPr>
          <p:cNvSpPr/>
          <p:nvPr/>
        </p:nvSpPr>
        <p:spPr>
          <a:xfrm>
            <a:off x="8303117" y="3258165"/>
            <a:ext cx="1034541" cy="1784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C4D827-7E13-40CB-BBE7-0F9D9B4C39D6}"/>
              </a:ext>
            </a:extLst>
          </p:cNvPr>
          <p:cNvSpPr/>
          <p:nvPr/>
        </p:nvSpPr>
        <p:spPr>
          <a:xfrm>
            <a:off x="8235597" y="4926848"/>
            <a:ext cx="1034541" cy="1784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8939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007D9D41-766B-48BA-B532-2722914B5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2개그룹 제어 시 가중치가 반영되지 않음 </a:t>
            </a:r>
          </a:p>
          <a:p>
            <a:r>
              <a:rPr lang="ko-KR" altLang="en-US"/>
              <a:t>그룹의 수가 4개 이상일 때 가중치 비율대로 제어가 되는 모습을 보임 </a:t>
            </a:r>
          </a:p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5AA9FC2-802B-4B56-B717-0C875ADFE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결과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070580-CB08-43E4-836D-B90EECE209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97</a:t>
            </a:fld>
            <a:endParaRPr lang="ko-KR" altLang="en-US"/>
          </a:p>
        </p:txBody>
      </p:sp>
      <p:pic>
        <p:nvPicPr>
          <p:cNvPr id="3" name="그림 4">
            <a:extLst>
              <a:ext uri="{FF2B5EF4-FFF2-40B4-BE49-F238E27FC236}">
                <a16:creationId xmlns:a16="http://schemas.microsoft.com/office/drawing/2014/main" id="{EE2C844D-2228-4945-AF98-32E1B207B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993" y="2906433"/>
            <a:ext cx="4515292" cy="3020732"/>
          </a:xfrm>
          <a:prstGeom prst="rect">
            <a:avLst/>
          </a:prstGeom>
        </p:spPr>
      </p:pic>
      <p:pic>
        <p:nvPicPr>
          <p:cNvPr id="5" name="그림 5">
            <a:extLst>
              <a:ext uri="{FF2B5EF4-FFF2-40B4-BE49-F238E27FC236}">
                <a16:creationId xmlns:a16="http://schemas.microsoft.com/office/drawing/2014/main" id="{F84EB934-7326-4F00-BD58-E7DFE7238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180" y="2918966"/>
            <a:ext cx="4550734" cy="298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9180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007D9D41-766B-48BA-B532-2722914B5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dirty="0" err="1"/>
              <a:t>GroupA의</a:t>
            </a:r>
            <a:r>
              <a:rPr lang="ko-KR" altLang="en-US" dirty="0"/>
              <a:t> 가중치를 1000으로 지정, 각 그룹별 가중치 값의 차가 125가 되도록 설정 </a:t>
            </a:r>
            <a:endParaRPr lang="ko-KR" altLang="en-US"/>
          </a:p>
          <a:p>
            <a:r>
              <a:rPr lang="ko-KR" altLang="en-US" dirty="0" err="1"/>
              <a:t>GroupA</a:t>
            </a:r>
            <a:r>
              <a:rPr lang="ko-KR" altLang="en-US" dirty="0"/>
              <a:t> : </a:t>
            </a:r>
            <a:r>
              <a:rPr lang="ko-KR" altLang="en-US" dirty="0" err="1"/>
              <a:t>GroupB</a:t>
            </a:r>
            <a:r>
              <a:rPr lang="ko-KR" altLang="en-US" dirty="0"/>
              <a:t> = 1.14 : 1</a:t>
            </a:r>
          </a:p>
          <a:p>
            <a:pPr marL="575945" lvl="1"/>
            <a:r>
              <a:rPr lang="ko-KR" dirty="0">
                <a:ea typeface="+mn-lt"/>
                <a:cs typeface="+mn-lt"/>
              </a:rPr>
              <a:t>25712 : 22289 ≈ 1.153 : 1 </a:t>
            </a:r>
            <a:endParaRPr lang="ko-KR" altLang="en-US" dirty="0">
              <a:ea typeface="+mn-lt"/>
              <a:cs typeface="+mn-lt"/>
            </a:endParaRPr>
          </a:p>
          <a:p>
            <a:pPr marL="575945" lvl="1"/>
            <a:r>
              <a:rPr lang="en-US" altLang="ko-KR" dirty="0"/>
              <a:t>22289 : 19325 </a:t>
            </a:r>
            <a:r>
              <a:rPr lang="ko-KR" dirty="0">
                <a:ea typeface="+mn-lt"/>
                <a:cs typeface="+mn-lt"/>
              </a:rPr>
              <a:t>≈ </a:t>
            </a:r>
            <a:r>
              <a:rPr lang="en-US" altLang="ko-KR" dirty="0">
                <a:ea typeface="+mn-lt"/>
                <a:cs typeface="+mn-lt"/>
              </a:rPr>
              <a:t>1.153 : 1</a:t>
            </a:r>
            <a:endParaRPr lang="ko-KR" dirty="0"/>
          </a:p>
          <a:p>
            <a:pPr marL="575945" lvl="1"/>
            <a:r>
              <a:rPr lang="en-US" altLang="ko-KR" dirty="0"/>
              <a:t>19325 : 16049 </a:t>
            </a:r>
            <a:r>
              <a:rPr lang="ko-KR" dirty="0">
                <a:ea typeface="+mn-lt"/>
                <a:cs typeface="+mn-lt"/>
              </a:rPr>
              <a:t>≈ </a:t>
            </a:r>
            <a:r>
              <a:rPr lang="en-US" altLang="ko-KR" dirty="0">
                <a:ea typeface="+mn-lt"/>
                <a:cs typeface="+mn-lt"/>
              </a:rPr>
              <a:t>1.120 : 1</a:t>
            </a:r>
            <a:endParaRPr lang="en-US" altLang="ko-KR" dirty="0"/>
          </a:p>
          <a:p>
            <a:pPr marL="575945" lvl="1"/>
            <a:r>
              <a:rPr lang="en-US" altLang="ko-KR" dirty="0"/>
              <a:t>16049 : 12800 </a:t>
            </a:r>
            <a:r>
              <a:rPr lang="ko-KR" dirty="0">
                <a:ea typeface="+mn-lt"/>
                <a:cs typeface="+mn-lt"/>
              </a:rPr>
              <a:t>≈</a:t>
            </a:r>
            <a:r>
              <a:rPr lang="en-US" altLang="ko-KR" dirty="0"/>
              <a:t> 1.125 : 1</a:t>
            </a:r>
          </a:p>
          <a:p>
            <a:pPr marL="575945" lvl="1"/>
            <a:r>
              <a:rPr lang="en-US" altLang="ko-KR" dirty="0"/>
              <a:t>12800 : 9773 </a:t>
            </a:r>
            <a:r>
              <a:rPr lang="ko-KR" dirty="0">
                <a:ea typeface="+mn-lt"/>
                <a:cs typeface="+mn-lt"/>
              </a:rPr>
              <a:t>≈</a:t>
            </a:r>
            <a:r>
              <a:rPr lang="ko-KR" altLang="en-US" dirty="0">
                <a:ea typeface="+mn-lt"/>
                <a:cs typeface="+mn-lt"/>
              </a:rPr>
              <a:t> </a:t>
            </a:r>
            <a:r>
              <a:rPr lang="ko-KR" altLang="en-US" dirty="0">
                <a:solidFill>
                  <a:srgbClr val="FF0000"/>
                </a:solidFill>
                <a:ea typeface="+mn-lt"/>
                <a:cs typeface="+mn-lt"/>
              </a:rPr>
              <a:t>1.309 : 1</a:t>
            </a:r>
            <a:endParaRPr lang="en-US">
              <a:solidFill>
                <a:srgbClr val="FF0000"/>
              </a:solidFill>
              <a:ea typeface="+mn-lt"/>
              <a:cs typeface="+mn-lt"/>
            </a:endParaRPr>
          </a:p>
          <a:p>
            <a:pPr marL="575945" lvl="1"/>
            <a:r>
              <a:rPr lang="en-US" altLang="ko-KR" dirty="0"/>
              <a:t>9773 : 5950 </a:t>
            </a:r>
            <a:r>
              <a:rPr lang="ko-KR" altLang="en-US" dirty="0">
                <a:ea typeface="+mn-lt"/>
                <a:cs typeface="+mn-lt"/>
              </a:rPr>
              <a:t>≈ </a:t>
            </a:r>
            <a:r>
              <a:rPr lang="ko-KR" altLang="en-US" dirty="0">
                <a:solidFill>
                  <a:srgbClr val="FF0000"/>
                </a:solidFill>
                <a:ea typeface="+mn-lt"/>
                <a:cs typeface="+mn-lt"/>
              </a:rPr>
              <a:t>1.642 : 1</a:t>
            </a:r>
            <a:endParaRPr lang="en-US" altLang="ko-KR" dirty="0">
              <a:solidFill>
                <a:srgbClr val="FF0000"/>
              </a:solidFill>
            </a:endParaRPr>
          </a:p>
          <a:p>
            <a:pPr marL="575945" lvl="1"/>
            <a:r>
              <a:rPr lang="en-US" altLang="ko-KR" dirty="0"/>
              <a:t>5950 : 2994 </a:t>
            </a:r>
            <a:r>
              <a:rPr lang="ko-KR" dirty="0">
                <a:ea typeface="+mn-lt"/>
                <a:cs typeface="+mn-lt"/>
              </a:rPr>
              <a:t>≈</a:t>
            </a:r>
            <a:r>
              <a:rPr lang="ko-KR" altLang="en-US" dirty="0">
                <a:ea typeface="+mn-lt"/>
                <a:cs typeface="+mn-lt"/>
              </a:rPr>
              <a:t>  </a:t>
            </a:r>
            <a:r>
              <a:rPr lang="ko-KR" altLang="en-US" dirty="0">
                <a:solidFill>
                  <a:srgbClr val="FF0000"/>
                </a:solidFill>
                <a:ea typeface="+mn-lt"/>
                <a:cs typeface="+mn-lt"/>
              </a:rPr>
              <a:t>1.987 : 1</a:t>
            </a:r>
            <a:endParaRPr lang="en-US" dirty="0">
              <a:solidFill>
                <a:srgbClr val="FF0000"/>
              </a:solidFill>
              <a:ea typeface="+mn-lt"/>
              <a:cs typeface="+mn-lt"/>
            </a:endParaRPr>
          </a:p>
          <a:p>
            <a:pPr marL="575945" lvl="1"/>
            <a:endParaRPr lang="en-US" altLang="ko-KR" dirty="0"/>
          </a:p>
          <a:p>
            <a:pPr marL="575945" lvl="1"/>
            <a:endParaRPr lang="en-US" altLang="ko-KR" dirty="0"/>
          </a:p>
          <a:p>
            <a:pPr marL="575945" lvl="1"/>
            <a:endParaRPr lang="ko-KR" altLang="en-US" dirty="0"/>
          </a:p>
          <a:p>
            <a:pPr marL="575945" lvl="1"/>
            <a:endParaRPr lang="ko-KR" altLang="en-US" dirty="0"/>
          </a:p>
          <a:p>
            <a:pPr marL="575945" lvl="1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5AA9FC2-802B-4B56-B717-0C875ADFE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8개 그룹 가중치 제어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070580-CB08-43E4-836D-B90EECE209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98</a:t>
            </a:fld>
            <a:endParaRPr lang="ko-KR" altLang="en-US"/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id="{5E8465E8-6E6C-4F66-99EB-843ABD57F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929" y="3184185"/>
            <a:ext cx="4568455" cy="323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20841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007D9D41-766B-48BA-B532-2722914B5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dirty="0" err="1"/>
              <a:t>GroupA의</a:t>
            </a:r>
            <a:r>
              <a:rPr lang="ko-KR" altLang="en-US" dirty="0"/>
              <a:t> 가중치를 1000으로 지정, 각 그룹별 가중치 값의 차가 63이 되도록 설정 </a:t>
            </a:r>
          </a:p>
          <a:p>
            <a:r>
              <a:rPr lang="ko-KR" altLang="en-US" dirty="0" err="1">
                <a:solidFill>
                  <a:srgbClr val="3B3B3B"/>
                </a:solidFill>
                <a:ea typeface="+mn-lt"/>
                <a:cs typeface="+mn-lt"/>
              </a:rPr>
              <a:t>GroupA</a:t>
            </a:r>
            <a:r>
              <a:rPr lang="ko-KR" altLang="en-US" dirty="0">
                <a:solidFill>
                  <a:srgbClr val="3B3B3B"/>
                </a:solidFill>
                <a:ea typeface="+mn-lt"/>
                <a:cs typeface="+mn-lt"/>
              </a:rPr>
              <a:t> : </a:t>
            </a:r>
            <a:r>
              <a:rPr lang="ko-KR" altLang="en-US" dirty="0" err="1">
                <a:solidFill>
                  <a:srgbClr val="3B3B3B"/>
                </a:solidFill>
                <a:ea typeface="+mn-lt"/>
                <a:cs typeface="+mn-lt"/>
              </a:rPr>
              <a:t>GroupB</a:t>
            </a:r>
            <a:r>
              <a:rPr lang="ko-KR" altLang="en-US" dirty="0">
                <a:solidFill>
                  <a:srgbClr val="3B3B3B"/>
                </a:solidFill>
                <a:ea typeface="+mn-lt"/>
                <a:cs typeface="+mn-lt"/>
              </a:rPr>
              <a:t> = 1.06 : 1</a:t>
            </a:r>
          </a:p>
          <a:p>
            <a:r>
              <a:rPr lang="ko-KR" altLang="en-US" dirty="0">
                <a:solidFill>
                  <a:srgbClr val="3B3B3B"/>
                </a:solidFill>
                <a:ea typeface="+mn-lt"/>
                <a:cs typeface="+mn-lt"/>
              </a:rPr>
              <a:t>가중치가 낮은 그룹의 </a:t>
            </a:r>
            <a:r>
              <a:rPr lang="ko-KR" altLang="en-US" dirty="0" err="1">
                <a:solidFill>
                  <a:srgbClr val="3B3B3B"/>
                </a:solidFill>
                <a:ea typeface="+mn-lt"/>
                <a:cs typeface="+mn-lt"/>
              </a:rPr>
              <a:t>IOPS가</a:t>
            </a:r>
            <a:r>
              <a:rPr lang="ko-KR" altLang="en-US" dirty="0">
                <a:solidFill>
                  <a:srgbClr val="3B3B3B"/>
                </a:solidFill>
                <a:ea typeface="+mn-lt"/>
                <a:cs typeface="+mn-lt"/>
              </a:rPr>
              <a:t> 더 높은 경우가 발생 </a:t>
            </a:r>
          </a:p>
          <a:p>
            <a:endParaRPr lang="ko-KR" altLang="en-US" dirty="0"/>
          </a:p>
          <a:p>
            <a:pPr marL="575945" lvl="1"/>
            <a:endParaRPr lang="en-US" altLang="ko-KR" dirty="0"/>
          </a:p>
          <a:p>
            <a:pPr marL="575945" lvl="1"/>
            <a:endParaRPr lang="en-US" altLang="ko-KR" dirty="0"/>
          </a:p>
          <a:p>
            <a:pPr marL="575945" lvl="1"/>
            <a:endParaRPr lang="ko-KR" altLang="en-US" dirty="0"/>
          </a:p>
          <a:p>
            <a:pPr marL="575945" lvl="1"/>
            <a:endParaRPr lang="ko-KR" altLang="en-US" dirty="0"/>
          </a:p>
          <a:p>
            <a:pPr marL="575945" lvl="1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5AA9FC2-802B-4B56-B717-0C875ADFE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16개 그룹 가중치 제어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070580-CB08-43E4-836D-B90EECE209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5CECA1-5C9B-4693-A1BD-3F65156FCD02}" type="slidenum">
              <a:rPr lang="ko-KR" altLang="en-US" smtClean="0"/>
              <a:pPr/>
              <a:t>99</a:t>
            </a:fld>
            <a:endParaRPr lang="ko-KR" altLang="en-US"/>
          </a:p>
        </p:txBody>
      </p:sp>
      <p:pic>
        <p:nvPicPr>
          <p:cNvPr id="3" name="그림 4">
            <a:extLst>
              <a:ext uri="{FF2B5EF4-FFF2-40B4-BE49-F238E27FC236}">
                <a16:creationId xmlns:a16="http://schemas.microsoft.com/office/drawing/2014/main" id="{46726234-39B1-4AAC-A3F7-48DC4E7C4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912" y="2990923"/>
            <a:ext cx="4807688" cy="348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46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">
      <a:dk1>
        <a:srgbClr val="3B3B3B"/>
      </a:dk1>
      <a:lt1>
        <a:sysClr val="window" lastClr="FFFFFF"/>
      </a:lt1>
      <a:dk2>
        <a:srgbClr val="2C2C2C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to">
      <a:majorFont>
        <a:latin typeface="roboto"/>
        <a:ea typeface="roboto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와이드스크린</PresentationFormat>
  <Slides>101</Slides>
  <Notes>1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101</vt:i4>
      </vt:variant>
    </vt:vector>
  </HeadingPairs>
  <TitlesOfParts>
    <vt:vector size="102" baseType="lpstr">
      <vt:lpstr>Office 테마</vt:lpstr>
      <vt:lpstr>PowerPoint 프레젠테이션</vt:lpstr>
      <vt:lpstr>Overview</vt:lpstr>
      <vt:lpstr>cgroup(1/2)</vt:lpstr>
      <vt:lpstr>cgroup(2/2)</vt:lpstr>
      <vt:lpstr>cgroup 생성(1/2)</vt:lpstr>
      <vt:lpstr>cgroup 생성(2/2)</vt:lpstr>
      <vt:lpstr>그룹 내 tasks 조회</vt:lpstr>
      <vt:lpstr>Pid vs Tid</vt:lpstr>
      <vt:lpstr>하위그룹 생성(1/4)</vt:lpstr>
      <vt:lpstr>하위그룹 생성(2/4) </vt:lpstr>
      <vt:lpstr>하위그룹 생성(3/4) </vt:lpstr>
      <vt:lpstr>하위그룹 생성(4/4) </vt:lpstr>
      <vt:lpstr>그룹제거(1/2) </vt:lpstr>
      <vt:lpstr>그룹제거(2/2) </vt:lpstr>
      <vt:lpstr>Cgroup cpu 리소스 제어 </vt:lpstr>
      <vt:lpstr>CPU 사용률</vt:lpstr>
      <vt:lpstr>CPU 사용률 제어(1/8)</vt:lpstr>
      <vt:lpstr>CPU 사용률 제어(2/8)</vt:lpstr>
      <vt:lpstr>CPU 사용률 제어(3/8)</vt:lpstr>
      <vt:lpstr>CPU 사용률 제어(4/8)</vt:lpstr>
      <vt:lpstr>CPU 사용률 제어(5/8)</vt:lpstr>
      <vt:lpstr>CPU 사용률 제어(6/8)</vt:lpstr>
      <vt:lpstr>CPU 사용률 제어(7/8)</vt:lpstr>
      <vt:lpstr>CPU 사용률 제어(8/8)</vt:lpstr>
      <vt:lpstr>CPU 사용률 제어(6/6)</vt:lpstr>
      <vt:lpstr>사용률 가중치 제어(1/2) </vt:lpstr>
      <vt:lpstr>사용률 가중치 제어(2/2) </vt:lpstr>
      <vt:lpstr>사용률 가중치 제어(2/2) </vt:lpstr>
      <vt:lpstr>그룹별 CPU 물리적 할당(1/2)</vt:lpstr>
      <vt:lpstr>그룹별 CPU 물리적 할당(2/2)</vt:lpstr>
      <vt:lpstr>Cpuset 서브시스템 적용 유무 비교</vt:lpstr>
      <vt:lpstr>메모리 사용량 제한</vt:lpstr>
      <vt:lpstr>메모리 사용량 제한</vt:lpstr>
      <vt:lpstr>메모리 사용량 제한하지 않았을 때(1/2)</vt:lpstr>
      <vt:lpstr>메모리 사용량 제한하지 않았을 때(2/2)</vt:lpstr>
      <vt:lpstr>단위 환산</vt:lpstr>
      <vt:lpstr>메모리 사용량을 제한했을 때(1/2)</vt:lpstr>
      <vt:lpstr>메모리 사용량을 제한했을 때(2/2)</vt:lpstr>
      <vt:lpstr> 그룹별 I/O 제어(1/2)</vt:lpstr>
      <vt:lpstr> 그룹별 I/O 제어(2/2)</vt:lpstr>
      <vt:lpstr>I/O 스케줄러 </vt:lpstr>
      <vt:lpstr>I/O 스케줄러 확인(1/2) </vt:lpstr>
      <vt:lpstr>I/O 스케줄러 확인(2/2)</vt:lpstr>
      <vt:lpstr>그룹별 I/O 대역폭 제어</vt:lpstr>
      <vt:lpstr>그룹별 읽기속도 제어(1/3)</vt:lpstr>
      <vt:lpstr>그룹별 읽기속도 제어(2/3)</vt:lpstr>
      <vt:lpstr>그룹별 읽기속도 제어(3/3)</vt:lpstr>
      <vt:lpstr>우선순위 테스트(1/4) </vt:lpstr>
      <vt:lpstr>우선순위 테스트(2/4)</vt:lpstr>
      <vt:lpstr>우선순위 테스트(3/4)</vt:lpstr>
      <vt:lpstr>테스트 스크립트 </vt:lpstr>
      <vt:lpstr>우선순위 테스트(4/4)</vt:lpstr>
      <vt:lpstr>스케줄러별 가중치 테스트</vt:lpstr>
      <vt:lpstr>단일 큐, 다중 큐 I/O 처리성능 비교 </vt:lpstr>
      <vt:lpstr>단일 큐, 다중 큐 I/O 처리성능 비교 </vt:lpstr>
      <vt:lpstr>단일 큐, 다중 큐 I/O 처리성능 비교 </vt:lpstr>
      <vt:lpstr>SSD 성능비교 </vt:lpstr>
      <vt:lpstr>원인</vt:lpstr>
      <vt:lpstr>cpu 서브시스템을 사용한 I/O throttling(1/3)</vt:lpstr>
      <vt:lpstr>cpu 서브시스템을 사용한 I/O throttling(2/3)</vt:lpstr>
      <vt:lpstr>cpu 서브시스템을 사용한 I/O throttling(3/3)</vt:lpstr>
      <vt:lpstr>결과분석(1/2)</vt:lpstr>
      <vt:lpstr>결과분석(2/2)</vt:lpstr>
      <vt:lpstr>다중 큐 cpu, cpuset을 사용한 I/O throttling</vt:lpstr>
      <vt:lpstr>다중 큐 cpu, cpuset을 사용한 I/O throttling</vt:lpstr>
      <vt:lpstr>다중 큐 cpu, cpuset을 사용한 I/O throttling</vt:lpstr>
      <vt:lpstr>다중 큐 cpu, cpuset을 사용한 I/O throttling</vt:lpstr>
      <vt:lpstr>none </vt:lpstr>
      <vt:lpstr>bfq</vt:lpstr>
      <vt:lpstr>kyber </vt:lpstr>
      <vt:lpstr>mq-deadline </vt:lpstr>
      <vt:lpstr>스케줄러별 blkio 가중치 제어 테스트 </vt:lpstr>
      <vt:lpstr>none </vt:lpstr>
      <vt:lpstr>bfq</vt:lpstr>
      <vt:lpstr>kyber</vt:lpstr>
      <vt:lpstr>mq-deadline</vt:lpstr>
      <vt:lpstr>스케줄러별 blkio, cpu 가중치 동시제어 테스트 </vt:lpstr>
      <vt:lpstr>스케줄러별 blkio, cpu 가중치 동시제어 테스트 </vt:lpstr>
      <vt:lpstr>none </vt:lpstr>
      <vt:lpstr>bfq</vt:lpstr>
      <vt:lpstr>kyber</vt:lpstr>
      <vt:lpstr>mq-deadline</vt:lpstr>
      <vt:lpstr>Fio</vt:lpstr>
      <vt:lpstr>Fio 설치</vt:lpstr>
      <vt:lpstr>Fio 설치</vt:lpstr>
      <vt:lpstr>Fio사용</vt:lpstr>
      <vt:lpstr>Fio사용(커맨드)</vt:lpstr>
      <vt:lpstr>Fio사용(스크립트)</vt:lpstr>
      <vt:lpstr>실행결과 </vt:lpstr>
      <vt:lpstr>원인 </vt:lpstr>
      <vt:lpstr>NVMe SSD 에서 single-queue layer 사용 </vt:lpstr>
      <vt:lpstr>bfq 스케줄러 </vt:lpstr>
      <vt:lpstr>bfq 가중치 제어 </vt:lpstr>
      <vt:lpstr>사례</vt:lpstr>
      <vt:lpstr>4개 그룹 가중치제어 </vt:lpstr>
      <vt:lpstr>결과 </vt:lpstr>
      <vt:lpstr>결과 </vt:lpstr>
      <vt:lpstr>8개 그룹 가중치 제어 </vt:lpstr>
      <vt:lpstr>16개 그룹 가중치 제어 </vt:lpstr>
      <vt:lpstr>32개 그룹 가중치 제어 </vt:lpstr>
      <vt:lpstr>결론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revision>124</cp:revision>
  <dcterms:created xsi:type="dcterms:W3CDTF">2020-12-30T11:11:37Z</dcterms:created>
  <dcterms:modified xsi:type="dcterms:W3CDTF">2021-02-18T10:35:00Z</dcterms:modified>
</cp:coreProperties>
</file>